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7" r:id="rId3"/>
    <p:sldId id="257" r:id="rId4"/>
    <p:sldId id="258" r:id="rId5"/>
    <p:sldId id="260" r:id="rId6"/>
    <p:sldId id="261" r:id="rId7"/>
    <p:sldId id="266" r:id="rId8"/>
    <p:sldId id="272" r:id="rId9"/>
    <p:sldId id="268" r:id="rId10"/>
    <p:sldId id="269" r:id="rId11"/>
    <p:sldId id="270" r:id="rId12"/>
    <p:sldId id="271" r:id="rId13"/>
    <p:sldId id="262" r:id="rId14"/>
    <p:sldId id="263" r:id="rId15"/>
    <p:sldId id="264" r:id="rId16"/>
    <p:sldId id="273" r:id="rId17"/>
    <p:sldId id="265" r:id="rId18"/>
    <p:sldId id="274" r:id="rId19"/>
    <p:sldId id="275" r:id="rId20"/>
    <p:sldId id="276" r:id="rId21"/>
    <p:sldId id="277" r:id="rId22"/>
    <p:sldId id="284" r:id="rId23"/>
    <p:sldId id="286" r:id="rId24"/>
    <p:sldId id="285" r:id="rId25"/>
    <p:sldId id="287" r:id="rId26"/>
    <p:sldId id="288" r:id="rId27"/>
    <p:sldId id="289" r:id="rId28"/>
    <p:sldId id="290" r:id="rId29"/>
    <p:sldId id="291" r:id="rId30"/>
    <p:sldId id="278" r:id="rId31"/>
    <p:sldId id="279" r:id="rId32"/>
    <p:sldId id="280" r:id="rId33"/>
    <p:sldId id="281" r:id="rId34"/>
    <p:sldId id="282" r:id="rId35"/>
    <p:sldId id="283" r:id="rId36"/>
    <p:sldId id="259" r:id="rId37"/>
  </p:sldIdLst>
  <p:sldSz cx="12192000" cy="6858000"/>
  <p:notesSz cx="6858000" cy="9144000"/>
  <p:embeddedFontLst>
    <p:embeddedFont>
      <p:font typeface="Arial Black" panose="020B0A04020102020204" pitchFamily="34" charset="0"/>
      <p:bold r:id="rId40"/>
    </p:embeddedFont>
    <p:embeddedFont>
      <p:font typeface="Avenir LT Std 35 Light" panose="020B0402020203020204" pitchFamily="34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ira Code" panose="020B0809050000020004" pitchFamily="49" charset="0"/>
      <p:regular r:id="rId47"/>
      <p:bold r:id="rId48"/>
    </p:embeddedFont>
    <p:embeddedFont>
      <p:font typeface="Franklin Gothic Book" panose="020B0503020102020204" pitchFamily="34" charset="0"/>
      <p:regular r:id="rId49"/>
      <p: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C71507-D9AB-4AA8-86A1-B9DAA5AB6B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B143F-2092-4244-8B18-44718B7721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46FF8-6C39-4CE1-A610-62480D05D1C3}" type="datetimeFigureOut">
              <a:rPr lang="en-TT" smtClean="0"/>
              <a:t>11/01/2020</a:t>
            </a:fld>
            <a:endParaRPr lang="en-T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85B53-7455-4A3D-A304-B3E627DC7B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96914-2444-402D-850E-03EE0323E3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0A388-8B72-4029-A027-A69C7597267C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432202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4A3CC-A4A9-483F-B12E-487CA45C9EBF}" type="datetimeFigureOut">
              <a:rPr lang="en-TT" smtClean="0"/>
              <a:t>11/01/2020</a:t>
            </a:fld>
            <a:endParaRPr lang="en-T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972C6-3C3A-4467-9337-48BDBF5F355D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8182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18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372231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32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3140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33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789226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34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11683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19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400783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20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57830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21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40762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22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34895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23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473115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24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410739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25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87007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972C6-3C3A-4467-9337-48BDBF5F355D}" type="slidenum">
              <a:rPr lang="en-TT" smtClean="0"/>
              <a:t>31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86234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b="1" cap="none" baseline="0">
                <a:solidFill>
                  <a:schemeClr val="tx2"/>
                </a:solidFill>
                <a:latin typeface="Avenir LT Std 35 Light" panose="020B0402020203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21DDA7E-2844-4B1E-B6F9-5821BA8BA0EC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2193" y="6403102"/>
            <a:ext cx="1596292" cy="404614"/>
          </a:xfrm>
        </p:spPr>
        <p:txBody>
          <a:bodyPr/>
          <a:lstStyle>
            <a:lvl1pPr>
              <a:defRPr sz="1200" baseline="0">
                <a:solidFill>
                  <a:schemeClr val="tx1"/>
                </a:solidFill>
                <a:latin typeface="Avenir LT Std 35 Light" panose="020B0402020203020204" pitchFamily="34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AB15-35C6-4169-BB60-AA1AB6685770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50BA-EFD8-4E44-AE74-638AC67DD49F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FFD4F-D982-4A69-B22B-D49B53D5954A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22FE4A-4DCB-495B-A19B-D3FF3B42BC26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5446-2F16-4545-91CB-53778AFEC38B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23BD-DFF9-46A5-8664-001B4DC0AA40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4E7C-F649-4A12-9C79-9C5E9A31C342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448E-9055-43C2-A1CF-42D695CB3369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1024DA-9F0B-461D-82C7-3DC49A5FCE8A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2817F5-3FB1-44CD-A77C-2311D55693D4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E313D0-99D5-4B96-A659-B8A0619407B4}" type="datetime1">
              <a:rPr lang="en-US" smtClean="0"/>
              <a:t>2020-01-11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95708" y="6414532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1">
              <a:lumMod val="85000"/>
            </a:schemeClr>
          </a:solidFill>
          <a:latin typeface="Avenir LT Std 35 Light" panose="020B040202020302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dpsoftware.com/git-cheatsheet.html" TargetMode="External"/><Relationship Id="rId2" Type="http://schemas.openxmlformats.org/officeDocument/2006/relationships/hyperlink" Target="https://www.youtube.com/watch?v=F8_ME4VwTi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3264-952B-47EA-8254-CE15648FE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T" dirty="0">
                <a:solidFill>
                  <a:schemeClr val="bg2"/>
                </a:solidFill>
                <a:latin typeface="Avenir LT Std 35 Light" panose="020B0402020203020204" pitchFamily="34" charset="0"/>
              </a:rPr>
              <a:t>Introduction to </a:t>
            </a:r>
            <a:br>
              <a:rPr lang="en-TT" dirty="0">
                <a:solidFill>
                  <a:schemeClr val="bg2"/>
                </a:solidFill>
                <a:latin typeface="Avenir LT Std 35 Light" panose="020B0402020203020204" pitchFamily="34" charset="0"/>
              </a:rPr>
            </a:br>
            <a:r>
              <a:rPr lang="en-TT" dirty="0">
                <a:solidFill>
                  <a:schemeClr val="bg2"/>
                </a:solidFill>
                <a:latin typeface="Avenir LT Std 35 Light" panose="020B0402020203020204" pitchFamily="34" charset="0"/>
              </a:rPr>
              <a:t>Git &amp;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BEC0F-F017-49C2-B0FE-880BBFB51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T" dirty="0">
                <a:solidFill>
                  <a:schemeClr val="bg2"/>
                </a:solidFill>
              </a:rPr>
              <a:t>Presented and prepared by Simeon Ramjit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1EEDB-33F1-464E-A524-036603C1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04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8918772-AFF0-48AC-9066-C081D20520F7}"/>
              </a:ext>
            </a:extLst>
          </p:cNvPr>
          <p:cNvSpPr txBox="1"/>
          <p:nvPr/>
        </p:nvSpPr>
        <p:spPr>
          <a:xfrm>
            <a:off x="1653802" y="1379227"/>
            <a:ext cx="8856921" cy="1888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Branches are used to continue working on the project while not modifying the master 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After work on a branch is complete it has to be merged with the master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Conflicts can arise and require manual intervention to solve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- Branches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C1AA7A-A99B-4401-A0FA-41D7C982799B}"/>
              </a:ext>
            </a:extLst>
          </p:cNvPr>
          <p:cNvGrpSpPr/>
          <p:nvPr/>
        </p:nvGrpSpPr>
        <p:grpSpPr>
          <a:xfrm>
            <a:off x="502132" y="3729980"/>
            <a:ext cx="9348933" cy="2147392"/>
            <a:chOff x="257583" y="3581124"/>
            <a:chExt cx="9348933" cy="214739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8B25A7-A079-4975-B6A1-0F7CC477550F}"/>
                </a:ext>
              </a:extLst>
            </p:cNvPr>
            <p:cNvSpPr/>
            <p:nvPr/>
          </p:nvSpPr>
          <p:spPr>
            <a:xfrm>
              <a:off x="6622313" y="3955922"/>
              <a:ext cx="922375" cy="1873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B6B60E-CDA3-4C4B-A0C3-04C614B9CDA8}"/>
                </a:ext>
              </a:extLst>
            </p:cNvPr>
            <p:cNvSpPr/>
            <p:nvPr/>
          </p:nvSpPr>
          <p:spPr>
            <a:xfrm>
              <a:off x="3074581" y="359574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422157-F69A-4650-8C26-D7BFA8F77BAB}"/>
                </a:ext>
              </a:extLst>
            </p:cNvPr>
            <p:cNvSpPr/>
            <p:nvPr/>
          </p:nvSpPr>
          <p:spPr>
            <a:xfrm>
              <a:off x="4476972" y="359574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333E0F-AA0A-422E-A99A-599A1DF10B25}"/>
                </a:ext>
              </a:extLst>
            </p:cNvPr>
            <p:cNvSpPr/>
            <p:nvPr/>
          </p:nvSpPr>
          <p:spPr>
            <a:xfrm>
              <a:off x="5879362" y="358112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1F04647-FEDE-4B8B-87F9-C4344C0BA5D8}"/>
                </a:ext>
              </a:extLst>
            </p:cNvPr>
            <p:cNvSpPr/>
            <p:nvPr/>
          </p:nvSpPr>
          <p:spPr>
            <a:xfrm>
              <a:off x="7281752" y="358112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FCA57C-248B-4F3D-8470-CB20D5271C37}"/>
                </a:ext>
              </a:extLst>
            </p:cNvPr>
            <p:cNvSpPr/>
            <p:nvPr/>
          </p:nvSpPr>
          <p:spPr>
            <a:xfrm>
              <a:off x="8684142" y="3581124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43348E-1B54-46A9-B3A4-572534918057}"/>
                </a:ext>
              </a:extLst>
            </p:cNvPr>
            <p:cNvSpPr/>
            <p:nvPr/>
          </p:nvSpPr>
          <p:spPr>
            <a:xfrm>
              <a:off x="3736899" y="3955922"/>
              <a:ext cx="922374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E45AF6-BDDC-4EDD-863B-9F0BA4CEC30F}"/>
                </a:ext>
              </a:extLst>
            </p:cNvPr>
            <p:cNvSpPr/>
            <p:nvPr/>
          </p:nvSpPr>
          <p:spPr>
            <a:xfrm>
              <a:off x="5317610" y="3955922"/>
              <a:ext cx="646366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7A290C-5043-4A3F-8323-0D170A28A3A8}"/>
                </a:ext>
              </a:extLst>
            </p:cNvPr>
            <p:cNvSpPr/>
            <p:nvPr/>
          </p:nvSpPr>
          <p:spPr>
            <a:xfrm>
              <a:off x="7944070" y="3941302"/>
              <a:ext cx="843961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1A142A-5797-41E3-91FC-59AB712F5843}"/>
                </a:ext>
              </a:extLst>
            </p:cNvPr>
            <p:cNvSpPr txBox="1"/>
            <p:nvPr/>
          </p:nvSpPr>
          <p:spPr>
            <a:xfrm>
              <a:off x="257583" y="3872265"/>
              <a:ext cx="4029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Master Branch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94551E-63FF-4618-8F79-EBD79A161FFF}"/>
                </a:ext>
              </a:extLst>
            </p:cNvPr>
            <p:cNvSpPr/>
            <p:nvPr/>
          </p:nvSpPr>
          <p:spPr>
            <a:xfrm>
              <a:off x="4667814" y="4806142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3057C0-3DAA-449A-9D21-3D2D563E1E87}"/>
                </a:ext>
              </a:extLst>
            </p:cNvPr>
            <p:cNvSpPr/>
            <p:nvPr/>
          </p:nvSpPr>
          <p:spPr>
            <a:xfrm>
              <a:off x="5978055" y="4806142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Cb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29EF077-E521-4434-9C6D-E03ED51F67FB}"/>
                </a:ext>
              </a:extLst>
            </p:cNvPr>
            <p:cNvSpPr/>
            <p:nvPr/>
          </p:nvSpPr>
          <p:spPr>
            <a:xfrm rot="3455903">
              <a:off x="3966939" y="4384575"/>
              <a:ext cx="922374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33B5CB-B756-4148-A763-C88CFD35A042}"/>
                </a:ext>
              </a:extLst>
            </p:cNvPr>
            <p:cNvSpPr/>
            <p:nvPr/>
          </p:nvSpPr>
          <p:spPr>
            <a:xfrm rot="3455903">
              <a:off x="4151171" y="4673915"/>
              <a:ext cx="922374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80FAC4-E2DA-4A15-A849-49E9A9328FED}"/>
                </a:ext>
              </a:extLst>
            </p:cNvPr>
            <p:cNvSpPr/>
            <p:nvPr/>
          </p:nvSpPr>
          <p:spPr>
            <a:xfrm>
              <a:off x="5556179" y="5166320"/>
              <a:ext cx="646366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0273D14-201A-4B24-9824-67C40480A831}"/>
                </a:ext>
              </a:extLst>
            </p:cNvPr>
            <p:cNvSpPr/>
            <p:nvPr/>
          </p:nvSpPr>
          <p:spPr>
            <a:xfrm>
              <a:off x="7130339" y="4806142"/>
              <a:ext cx="922374" cy="922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100792-56BE-4A6C-A5F2-2FE8E8431EC7}"/>
                </a:ext>
              </a:extLst>
            </p:cNvPr>
            <p:cNvSpPr/>
            <p:nvPr/>
          </p:nvSpPr>
          <p:spPr>
            <a:xfrm>
              <a:off x="6760317" y="5179798"/>
              <a:ext cx="646366" cy="202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122FF4-34A0-431E-9FF6-5DD373F5A4D1}"/>
                </a:ext>
              </a:extLst>
            </p:cNvPr>
            <p:cNvSpPr/>
            <p:nvPr/>
          </p:nvSpPr>
          <p:spPr>
            <a:xfrm rot="7398055">
              <a:off x="7530422" y="4490823"/>
              <a:ext cx="1291935" cy="1969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421F2A-BBAF-45AF-B95F-369CCC92C34D}"/>
                </a:ext>
              </a:extLst>
            </p:cNvPr>
            <p:cNvSpPr txBox="1"/>
            <p:nvPr/>
          </p:nvSpPr>
          <p:spPr>
            <a:xfrm>
              <a:off x="1833360" y="5096141"/>
              <a:ext cx="4029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Feature Branch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300EDCA-64BB-4099-B4F9-58438DA9D8F6}"/>
              </a:ext>
            </a:extLst>
          </p:cNvPr>
          <p:cNvSpPr txBox="1"/>
          <p:nvPr/>
        </p:nvSpPr>
        <p:spPr>
          <a:xfrm>
            <a:off x="7375008" y="4619176"/>
            <a:ext cx="40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Merge commit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95BD-2385-430B-BF4F-4F767734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3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8918772-AFF0-48AC-9066-C081D20520F7}"/>
              </a:ext>
            </a:extLst>
          </p:cNvPr>
          <p:cNvSpPr txBox="1"/>
          <p:nvPr/>
        </p:nvSpPr>
        <p:spPr>
          <a:xfrm>
            <a:off x="1667539" y="1708837"/>
            <a:ext cx="8856921" cy="2350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Here’s how a workflow in Git usually goes: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latin typeface="Avenir LT Std 35 Light" panose="020B0402020203020204" pitchFamily="34" charset="0"/>
              </a:rPr>
              <a:t>Initialize</a:t>
            </a:r>
            <a:r>
              <a:rPr lang="en-US" sz="2000" dirty="0">
                <a:latin typeface="Avenir LT Std 35 Light" panose="020B0402020203020204" pitchFamily="34" charset="0"/>
              </a:rPr>
              <a:t> local repository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latin typeface="Avenir LT Std 35 Light" panose="020B0402020203020204" pitchFamily="34" charset="0"/>
              </a:rPr>
              <a:t>Add</a:t>
            </a:r>
            <a:r>
              <a:rPr lang="en-US" sz="2000" dirty="0">
                <a:latin typeface="Avenir LT Std 35 Light" panose="020B0402020203020204" pitchFamily="34" charset="0"/>
              </a:rPr>
              <a:t> file to staging area to track changes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latin typeface="Avenir LT Std 35 Light" panose="020B0402020203020204" pitchFamily="34" charset="0"/>
              </a:rPr>
              <a:t>Commit</a:t>
            </a:r>
            <a:r>
              <a:rPr lang="en-US" sz="2000" dirty="0">
                <a:latin typeface="Avenir LT Std 35 Light" panose="020B0402020203020204" pitchFamily="34" charset="0"/>
              </a:rPr>
              <a:t> file to repo (best practice to add a commit message)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latin typeface="Avenir LT Std 35 Light" panose="020B0402020203020204" pitchFamily="34" charset="0"/>
              </a:rPr>
              <a:t>Push</a:t>
            </a:r>
            <a:r>
              <a:rPr lang="en-US" sz="2000" dirty="0">
                <a:latin typeface="Avenir LT Std 35 Light" panose="020B0402020203020204" pitchFamily="34" charset="0"/>
              </a:rPr>
              <a:t> file to remote repository - GitHub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- Workflow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1C07B03-5A29-432C-BE67-A609E8AC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3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- Workflow</a:t>
            </a:r>
          </a:p>
        </p:txBody>
      </p:sp>
      <p:pic>
        <p:nvPicPr>
          <p:cNvPr id="4" name="Graphic 3" descr="Document">
            <a:extLst>
              <a:ext uri="{FF2B5EF4-FFF2-40B4-BE49-F238E27FC236}">
                <a16:creationId xmlns:a16="http://schemas.microsoft.com/office/drawing/2014/main" id="{6AE2AD1D-6226-4E0C-AF57-E078FC0D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2119" y="3283045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80FAFE91-739A-43C6-93D1-2445EC35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6345" y="3266508"/>
            <a:ext cx="914400" cy="914400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9CC592ED-B527-4832-8BF0-94199A9D7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2621" y="3283285"/>
            <a:ext cx="914400" cy="914400"/>
          </a:xfrm>
          <a:prstGeom prst="rect">
            <a:avLst/>
          </a:prstGeom>
        </p:spPr>
      </p:pic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F700A7A8-BD95-42A1-940F-358FC3391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483" y="328352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52050-2693-4D50-9523-AD6BDAF11161}"/>
              </a:ext>
            </a:extLst>
          </p:cNvPr>
          <p:cNvSpPr txBox="1"/>
          <p:nvPr/>
        </p:nvSpPr>
        <p:spPr>
          <a:xfrm>
            <a:off x="1550964" y="2913713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Working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02265-7670-4BBA-A14F-41CAB9C1E041}"/>
              </a:ext>
            </a:extLst>
          </p:cNvPr>
          <p:cNvSpPr txBox="1"/>
          <p:nvPr/>
        </p:nvSpPr>
        <p:spPr>
          <a:xfrm>
            <a:off x="4276223" y="2921235"/>
            <a:ext cx="17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Staging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FB069-FA23-4438-A095-B79C515F3700}"/>
              </a:ext>
            </a:extLst>
          </p:cNvPr>
          <p:cNvSpPr txBox="1"/>
          <p:nvPr/>
        </p:nvSpPr>
        <p:spPr>
          <a:xfrm>
            <a:off x="6981148" y="2921235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Local 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D2600-1C2B-417A-B99D-AAE09504D4E8}"/>
              </a:ext>
            </a:extLst>
          </p:cNvPr>
          <p:cNvSpPr txBox="1"/>
          <p:nvPr/>
        </p:nvSpPr>
        <p:spPr>
          <a:xfrm>
            <a:off x="9639948" y="2933089"/>
            <a:ext cx="16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Remote Repo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F5575F-6226-4C48-9E5F-BED100D5284F}"/>
              </a:ext>
            </a:extLst>
          </p:cNvPr>
          <p:cNvSpPr/>
          <p:nvPr/>
        </p:nvSpPr>
        <p:spPr>
          <a:xfrm>
            <a:off x="995050" y="2288095"/>
            <a:ext cx="1269345" cy="435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</a:t>
            </a:r>
            <a:r>
              <a:rPr lang="en-TT" sz="1600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init</a:t>
            </a:r>
            <a:endParaRPr lang="en-TT" sz="1600" dirty="0">
              <a:solidFill>
                <a:schemeClr val="tx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F0FC1B-EC21-4122-8598-DE4EC8422CC6}"/>
              </a:ext>
            </a:extLst>
          </p:cNvPr>
          <p:cNvSpPr/>
          <p:nvPr/>
        </p:nvSpPr>
        <p:spPr>
          <a:xfrm>
            <a:off x="3177634" y="3522278"/>
            <a:ext cx="1269345" cy="435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add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47A367-7FD6-4B39-9B9F-4EDC6AA96F5E}"/>
              </a:ext>
            </a:extLst>
          </p:cNvPr>
          <p:cNvSpPr/>
          <p:nvPr/>
        </p:nvSpPr>
        <p:spPr>
          <a:xfrm>
            <a:off x="5783237" y="3389246"/>
            <a:ext cx="1269345" cy="70199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commit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C244DB-5C2D-4A48-A52E-854655AD77D0}"/>
              </a:ext>
            </a:extLst>
          </p:cNvPr>
          <p:cNvSpPr/>
          <p:nvPr/>
        </p:nvSpPr>
        <p:spPr>
          <a:xfrm>
            <a:off x="8510490" y="3522278"/>
            <a:ext cx="1269345" cy="435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push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3399FD-AE74-4A74-90F7-BA2B5CD8950C}"/>
              </a:ext>
            </a:extLst>
          </p:cNvPr>
          <p:cNvCxnSpPr>
            <a:stCxn id="12" idx="2"/>
            <a:endCxn id="4" idx="1"/>
          </p:cNvCxnSpPr>
          <p:nvPr/>
        </p:nvCxnSpPr>
        <p:spPr>
          <a:xfrm rot="16200000" flipH="1">
            <a:off x="1267813" y="3085939"/>
            <a:ext cx="1016216" cy="292396"/>
          </a:xfrm>
          <a:prstGeom prst="bentConnector2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4E08E-3109-45D4-809E-8DB1A49388B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51760" y="3740245"/>
            <a:ext cx="52587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E80619-D077-4180-82BA-58415E98C64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446979" y="3740245"/>
            <a:ext cx="36011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9DEC20-CD0B-4DCB-B7A7-8392788BC2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426869" y="3740245"/>
            <a:ext cx="35636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AF9FF0-B2F3-485E-BD74-B3842C00CEF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052582" y="3740245"/>
            <a:ext cx="46264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13D9BA-00C7-4FC4-A045-F9A4608BBC4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779835" y="3740245"/>
            <a:ext cx="45001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6F54D5-743E-4B64-9EEF-1C0541D6562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108156" y="3740245"/>
            <a:ext cx="40233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594E31-AC81-46D2-A023-F681FBDB0483}"/>
              </a:ext>
            </a:extLst>
          </p:cNvPr>
          <p:cNvSpPr txBox="1"/>
          <p:nvPr/>
        </p:nvSpPr>
        <p:spPr>
          <a:xfrm>
            <a:off x="1370712" y="4297593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Untracked file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0807E8-50A4-4838-8348-E33565C01CF0}"/>
              </a:ext>
            </a:extLst>
          </p:cNvPr>
          <p:cNvSpPr txBox="1"/>
          <p:nvPr/>
        </p:nvSpPr>
        <p:spPr>
          <a:xfrm>
            <a:off x="4029025" y="4296364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Tracked file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7D64AA-8B42-466F-BF8F-6992C5143DE2}"/>
              </a:ext>
            </a:extLst>
          </p:cNvPr>
          <p:cNvSpPr txBox="1"/>
          <p:nvPr/>
        </p:nvSpPr>
        <p:spPr>
          <a:xfrm>
            <a:off x="6734436" y="4296364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Committed File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64D81A-293D-44C2-98F7-F7C79E7DBE7B}"/>
              </a:ext>
            </a:extLst>
          </p:cNvPr>
          <p:cNvSpPr txBox="1"/>
          <p:nvPr/>
        </p:nvSpPr>
        <p:spPr>
          <a:xfrm>
            <a:off x="9392749" y="4296364"/>
            <a:ext cx="22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Remote File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DABB6B91-8ECE-43F5-8C98-35295A2B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6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D584-EDAB-497C-A4CD-A5187405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Getting started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10B59-C385-4DA5-B08B-5AD857B3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68604"/>
            <a:ext cx="9601200" cy="3581400"/>
          </a:xfrm>
        </p:spPr>
        <p:txBody>
          <a:bodyPr/>
          <a:lstStyle/>
          <a:p>
            <a:r>
              <a:rPr lang="en-TT" dirty="0"/>
              <a:t>Make sure it’s installed – Open Terminal</a:t>
            </a:r>
          </a:p>
          <a:p>
            <a:r>
              <a:rPr lang="en-TT" dirty="0"/>
              <a:t>Windows users</a:t>
            </a:r>
          </a:p>
          <a:p>
            <a:endParaRPr lang="en-TT" dirty="0"/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Mac users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00757F-0280-471A-84C6-BCDA86321FCC}"/>
              </a:ext>
            </a:extLst>
          </p:cNvPr>
          <p:cNvSpPr/>
          <p:nvPr/>
        </p:nvSpPr>
        <p:spPr>
          <a:xfrm>
            <a:off x="1968264" y="2874962"/>
            <a:ext cx="7300685" cy="11080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+ X - Open Power Menu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Select Powershell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A58213-BA6E-4568-BA00-75CB024357C2}"/>
              </a:ext>
            </a:extLst>
          </p:cNvPr>
          <p:cNvSpPr/>
          <p:nvPr/>
        </p:nvSpPr>
        <p:spPr>
          <a:xfrm>
            <a:off x="1968264" y="4655946"/>
            <a:ext cx="7300684" cy="13239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+ space - Open Spotlight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Type Terminal and open it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3A835B-B093-4A8D-A144-76E675A9C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3493" y="5021994"/>
            <a:ext cx="287694" cy="2876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ADFF5D9-0F05-49AB-AEA1-D141CF0F0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3493" y="3080825"/>
            <a:ext cx="346782" cy="3481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AEBB-0CBE-4605-AF64-A7F0DDB7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4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Getting started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0220"/>
            <a:ext cx="9601200" cy="3581400"/>
          </a:xfrm>
        </p:spPr>
        <p:txBody>
          <a:bodyPr/>
          <a:lstStyle/>
          <a:p>
            <a:r>
              <a:rPr lang="en-TT" dirty="0"/>
              <a:t>Check that git is installed</a:t>
            </a:r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Output should be</a:t>
            </a:r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45D4C-D86F-4692-93E1-7F48BC6BF8BD}"/>
              </a:ext>
            </a:extLst>
          </p:cNvPr>
          <p:cNvSpPr/>
          <p:nvPr/>
        </p:nvSpPr>
        <p:spPr>
          <a:xfrm>
            <a:off x="1785382" y="2316276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--version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DDCB55-8C9A-4FD5-85AB-8C0B70981914}"/>
              </a:ext>
            </a:extLst>
          </p:cNvPr>
          <p:cNvSpPr/>
          <p:nvPr/>
        </p:nvSpPr>
        <p:spPr>
          <a:xfrm>
            <a:off x="1785382" y="3710668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version &lt;some version of git here&gt;</a:t>
            </a:r>
            <a:endParaRPr lang="en-TT" dirty="0">
              <a:solidFill>
                <a:schemeClr val="tx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F81E9-FA78-41B2-ADD1-0C17E4AB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7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Getting started with Git -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8790"/>
            <a:ext cx="9601200" cy="3886200"/>
          </a:xfrm>
        </p:spPr>
        <p:txBody>
          <a:bodyPr/>
          <a:lstStyle/>
          <a:p>
            <a:r>
              <a:rPr lang="en-TT" dirty="0"/>
              <a:t>Configure user email</a:t>
            </a:r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Configure username</a:t>
            </a:r>
            <a:br>
              <a:rPr lang="en-TT" dirty="0"/>
            </a:br>
            <a:endParaRPr lang="en-TT" dirty="0"/>
          </a:p>
          <a:p>
            <a:endParaRPr lang="en-TT" dirty="0"/>
          </a:p>
          <a:p>
            <a:endParaRPr lang="en-TT" dirty="0"/>
          </a:p>
          <a:p>
            <a:pPr marL="0" indent="0">
              <a:buNone/>
            </a:pPr>
            <a:r>
              <a:rPr lang="en-TT" dirty="0"/>
              <a:t>* Don’t include the angle brackets</a:t>
            </a:r>
          </a:p>
          <a:p>
            <a:pPr marL="0" indent="0">
              <a:buNone/>
            </a:pPr>
            <a:r>
              <a:rPr lang="en-TT" dirty="0"/>
              <a:t>* Use the username and email you used when signing up for GitHub</a:t>
            </a:r>
          </a:p>
          <a:p>
            <a:pPr marL="0" indent="0">
              <a:buNone/>
            </a:pPr>
            <a:endParaRPr lang="en-TT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45D4C-D86F-4692-93E1-7F48BC6BF8BD}"/>
              </a:ext>
            </a:extLst>
          </p:cNvPr>
          <p:cNvSpPr/>
          <p:nvPr/>
        </p:nvSpPr>
        <p:spPr>
          <a:xfrm>
            <a:off x="1785384" y="2337752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config –-global user.name &lt;</a:t>
            </a:r>
            <a:r>
              <a:rPr lang="en-TT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yourusername</a:t>
            </a:r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DDCB55-8C9A-4FD5-85AB-8C0B70981914}"/>
              </a:ext>
            </a:extLst>
          </p:cNvPr>
          <p:cNvSpPr/>
          <p:nvPr/>
        </p:nvSpPr>
        <p:spPr>
          <a:xfrm>
            <a:off x="1785383" y="3480752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config –-global user.email &lt;your@email.com&gt;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5B10-8CBA-4970-BC5D-76392AA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6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- </a:t>
            </a:r>
            <a:r>
              <a:rPr lang="en-TT" dirty="0" err="1"/>
              <a:t>init</a:t>
            </a:r>
            <a:endParaRPr lang="en-T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4434114"/>
          </a:xfrm>
        </p:spPr>
        <p:txBody>
          <a:bodyPr>
            <a:normAutofit/>
          </a:bodyPr>
          <a:lstStyle/>
          <a:p>
            <a:r>
              <a:rPr lang="en-TT" dirty="0"/>
              <a:t>Add Git to project</a:t>
            </a:r>
          </a:p>
          <a:p>
            <a:pPr lvl="1"/>
            <a:r>
              <a:rPr lang="en-TT" i="0" dirty="0"/>
              <a:t>Open Visual Studio (Code) </a:t>
            </a:r>
          </a:p>
          <a:p>
            <a:pPr lvl="1"/>
            <a:r>
              <a:rPr lang="en-TT" i="0" dirty="0"/>
              <a:t>Visual Studio users use this combination to start integrated terminal</a:t>
            </a:r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r>
              <a:rPr lang="en-TT" dirty="0"/>
              <a:t>Ensure terminal is pointing to proper path</a:t>
            </a:r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  <a:p>
            <a:r>
              <a:rPr lang="en-TT" dirty="0"/>
              <a:t>Output should be</a:t>
            </a:r>
          </a:p>
          <a:p>
            <a:pPr marL="0" indent="0">
              <a:buNone/>
            </a:pPr>
            <a:endParaRPr lang="en-T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DDCB55-8C9A-4FD5-85AB-8C0B70981914}"/>
              </a:ext>
            </a:extLst>
          </p:cNvPr>
          <p:cNvSpPr/>
          <p:nvPr/>
        </p:nvSpPr>
        <p:spPr>
          <a:xfrm>
            <a:off x="2296801" y="2730289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Ctrl + \, Ctrl +\</a:t>
            </a:r>
            <a:endParaRPr lang="en-TT" dirty="0">
              <a:solidFill>
                <a:schemeClr val="tx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F8441D-6062-406C-9F12-ACA4D953A3E8}"/>
              </a:ext>
            </a:extLst>
          </p:cNvPr>
          <p:cNvSpPr/>
          <p:nvPr/>
        </p:nvSpPr>
        <p:spPr>
          <a:xfrm>
            <a:off x="1770404" y="4055673"/>
            <a:ext cx="7300685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init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5314DD-1904-4848-AFCE-C678DFE140E1}"/>
              </a:ext>
            </a:extLst>
          </p:cNvPr>
          <p:cNvSpPr/>
          <p:nvPr/>
        </p:nvSpPr>
        <p:spPr>
          <a:xfrm>
            <a:off x="1770404" y="5284981"/>
            <a:ext cx="829491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T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Initialized empty Git repository in &lt;insert directory here&gt;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8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- add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4434114"/>
          </a:xfrm>
        </p:spPr>
        <p:txBody>
          <a:bodyPr>
            <a:normAutofit fontScale="92500" lnSpcReduction="10000"/>
          </a:bodyPr>
          <a:lstStyle/>
          <a:p>
            <a:r>
              <a:rPr lang="en-TT" sz="2200" dirty="0"/>
              <a:t>Let’s check the status of our repository</a:t>
            </a:r>
          </a:p>
          <a:p>
            <a:endParaRPr lang="en-TT" dirty="0"/>
          </a:p>
          <a:p>
            <a:endParaRPr lang="en-TT" dirty="0"/>
          </a:p>
          <a:p>
            <a:r>
              <a:rPr lang="en-TT" sz="2200" dirty="0"/>
              <a:t>Add files to local repository</a:t>
            </a:r>
          </a:p>
          <a:p>
            <a:endParaRPr lang="en-TT" i="0" dirty="0"/>
          </a:p>
          <a:p>
            <a:endParaRPr lang="en-TT" dirty="0"/>
          </a:p>
          <a:p>
            <a:endParaRPr lang="en-TT" i="0" dirty="0"/>
          </a:p>
          <a:p>
            <a:pPr marL="0" indent="0">
              <a:buNone/>
            </a:pPr>
            <a:endParaRPr lang="en-TT" i="0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829628-8412-45F5-A630-834433645460}"/>
              </a:ext>
            </a:extLst>
          </p:cNvPr>
          <p:cNvSpPr/>
          <p:nvPr/>
        </p:nvSpPr>
        <p:spPr>
          <a:xfrm>
            <a:off x="1770404" y="3936702"/>
            <a:ext cx="813940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add .  #Adds all the files in the root directory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639767-3A40-4016-9954-6B5506FE72BC}"/>
              </a:ext>
            </a:extLst>
          </p:cNvPr>
          <p:cNvSpPr/>
          <p:nvPr/>
        </p:nvSpPr>
        <p:spPr>
          <a:xfrm>
            <a:off x="1770404" y="3153691"/>
            <a:ext cx="813940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add filename.fileextension  #Adds a single file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F9BDFA-6461-4E89-9BF4-D229F7573639}"/>
              </a:ext>
            </a:extLst>
          </p:cNvPr>
          <p:cNvSpPr/>
          <p:nvPr/>
        </p:nvSpPr>
        <p:spPr>
          <a:xfrm>
            <a:off x="1770404" y="2050317"/>
            <a:ext cx="813940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status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09C93-EA18-4A00-8C0E-919E889BEB3B}"/>
              </a:ext>
            </a:extLst>
          </p:cNvPr>
          <p:cNvSpPr txBox="1"/>
          <p:nvPr/>
        </p:nvSpPr>
        <p:spPr>
          <a:xfrm>
            <a:off x="1679587" y="5496064"/>
            <a:ext cx="8985226" cy="87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TT" dirty="0">
                <a:latin typeface="Avenir LT Std 35 Light" panose="020B0402020203020204" pitchFamily="34" charset="0"/>
              </a:rPr>
              <a:t>*</a:t>
            </a:r>
            <a:r>
              <a:rPr lang="en-US" dirty="0">
                <a:latin typeface="Avenir LT Std 35 Light" panose="020B0402020203020204" pitchFamily="34" charset="0"/>
              </a:rPr>
              <a:t>Remember to save file first, then run git add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venir LT Std 35 Light" panose="020B0402020203020204" pitchFamily="34" charset="0"/>
              </a:rPr>
              <a:t>*Lines preceded by ‘#’ are comments and not part of the actual command to be run</a:t>
            </a:r>
          </a:p>
        </p:txBody>
      </p:sp>
    </p:spTree>
    <p:extLst>
      <p:ext uri="{BB962C8B-B14F-4D97-AF65-F5344CB8AC3E}">
        <p14:creationId xmlns:p14="http://schemas.microsoft.com/office/powerpoint/2010/main" val="273719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4434114"/>
          </a:xfrm>
        </p:spPr>
        <p:txBody>
          <a:bodyPr>
            <a:normAutofit/>
          </a:bodyPr>
          <a:lstStyle/>
          <a:p>
            <a:r>
              <a:rPr lang="en-TT" dirty="0"/>
              <a:t>Let’s check the status of our repository</a:t>
            </a:r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Add files to local repository</a:t>
            </a:r>
          </a:p>
          <a:p>
            <a:endParaRPr lang="en-TT" dirty="0"/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639767-3A40-4016-9954-6B5506FE72BC}"/>
              </a:ext>
            </a:extLst>
          </p:cNvPr>
          <p:cNvSpPr/>
          <p:nvPr/>
        </p:nvSpPr>
        <p:spPr>
          <a:xfrm>
            <a:off x="1770403" y="3383280"/>
            <a:ext cx="9339557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commit –m “Your commit message“ #adds staged changes to branch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F9BDFA-6461-4E89-9BF4-D229F7573639}"/>
              </a:ext>
            </a:extLst>
          </p:cNvPr>
          <p:cNvSpPr/>
          <p:nvPr/>
        </p:nvSpPr>
        <p:spPr>
          <a:xfrm>
            <a:off x="1770404" y="2050317"/>
            <a:ext cx="933955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status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523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4434114"/>
          </a:xfrm>
        </p:spPr>
        <p:txBody>
          <a:bodyPr>
            <a:normAutofit/>
          </a:bodyPr>
          <a:lstStyle/>
          <a:p>
            <a:r>
              <a:rPr lang="en-TT" dirty="0"/>
              <a:t>Check the log for the repository</a:t>
            </a:r>
          </a:p>
          <a:p>
            <a:endParaRPr lang="en-TT" dirty="0"/>
          </a:p>
          <a:p>
            <a:endParaRPr lang="en-TT" dirty="0"/>
          </a:p>
          <a:p>
            <a:r>
              <a:rPr lang="en-TT" dirty="0"/>
              <a:t>Summarize log information</a:t>
            </a:r>
          </a:p>
          <a:p>
            <a:endParaRPr lang="en-TT" dirty="0"/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F9BDFA-6461-4E89-9BF4-D229F7573639}"/>
              </a:ext>
            </a:extLst>
          </p:cNvPr>
          <p:cNvSpPr/>
          <p:nvPr/>
        </p:nvSpPr>
        <p:spPr>
          <a:xfrm>
            <a:off x="1770404" y="2050317"/>
            <a:ext cx="933955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log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71D178-8C48-4833-B8B5-17ADF76A733C}"/>
              </a:ext>
            </a:extLst>
          </p:cNvPr>
          <p:cNvSpPr/>
          <p:nvPr/>
        </p:nvSpPr>
        <p:spPr>
          <a:xfrm>
            <a:off x="1770404" y="3441019"/>
            <a:ext cx="933955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log --oneline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57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A448-744D-4F29-BE38-9D383AC37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 it* up, like a hard-drive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B9607-FDDD-4BC3-8557-434A7F067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Shenseea</a:t>
            </a:r>
            <a:r>
              <a:rPr lang="en-US" dirty="0"/>
              <a:t>, singer-songwriter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91BCD-45FB-41BF-A483-C1FD39B091A4}"/>
              </a:ext>
            </a:extLst>
          </p:cNvPr>
          <p:cNvSpPr txBox="1"/>
          <p:nvPr/>
        </p:nvSpPr>
        <p:spPr>
          <a:xfrm>
            <a:off x="1020726" y="5571460"/>
            <a:ext cx="447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LT Std 35 Light" panose="020B0402020203020204" pitchFamily="34" charset="0"/>
              </a:rPr>
              <a:t>* ’It’ refers strictly to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CAD6E-4F01-4578-B21E-BF7ABA78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24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revert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1"/>
            <a:ext cx="9601200" cy="4434114"/>
          </a:xfrm>
        </p:spPr>
        <p:txBody>
          <a:bodyPr>
            <a:normAutofit fontScale="77500" lnSpcReduction="20000"/>
          </a:bodyPr>
          <a:lstStyle/>
          <a:p>
            <a:r>
              <a:rPr lang="en-TT" sz="2600" dirty="0"/>
              <a:t>Uh oh, I’ve made an error in my commits, what to do?  </a:t>
            </a:r>
          </a:p>
          <a:p>
            <a:r>
              <a:rPr lang="en-TT" sz="2600" dirty="0"/>
              <a:t>Three options:</a:t>
            </a:r>
          </a:p>
          <a:p>
            <a:pPr marL="98755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TT" sz="2600" i="0" dirty="0"/>
              <a:t>Checkout commit       - goes back in time, doesn’t allow edits to be saved just a preview</a:t>
            </a:r>
          </a:p>
          <a:p>
            <a:pPr marL="98755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TT" sz="2600" i="0" dirty="0"/>
              <a:t>Revert commit      - ‘removes’ a single commit from commit history</a:t>
            </a:r>
          </a:p>
          <a:p>
            <a:pPr marL="98755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TT" sz="2600" i="0" dirty="0"/>
              <a:t>Reset commit      – obliterates all commits to a single point in time</a:t>
            </a:r>
            <a:br>
              <a:rPr lang="en-TT" sz="2200" dirty="0"/>
            </a:br>
            <a:r>
              <a:rPr lang="en-TT" sz="2200" dirty="0"/>
              <a:t>	</a:t>
            </a:r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90021922-49FF-475B-BF9E-C62DF6A77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1245" y="2315137"/>
            <a:ext cx="262890" cy="262890"/>
          </a:xfrm>
          <a:prstGeom prst="rect">
            <a:avLst/>
          </a:prstGeom>
        </p:spPr>
      </p:pic>
      <p:pic>
        <p:nvPicPr>
          <p:cNvPr id="13" name="Graphic 12" descr="Warning">
            <a:extLst>
              <a:ext uri="{FF2B5EF4-FFF2-40B4-BE49-F238E27FC236}">
                <a16:creationId xmlns:a16="http://schemas.microsoft.com/office/drawing/2014/main" id="{98889691-56B8-4266-9732-75F95711C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2413" y="3155179"/>
            <a:ext cx="305962" cy="305962"/>
          </a:xfrm>
          <a:prstGeom prst="rect">
            <a:avLst/>
          </a:prstGeom>
        </p:spPr>
      </p:pic>
      <p:pic>
        <p:nvPicPr>
          <p:cNvPr id="15" name="Graphic 14" descr="Danger">
            <a:extLst>
              <a:ext uri="{FF2B5EF4-FFF2-40B4-BE49-F238E27FC236}">
                <a16:creationId xmlns:a16="http://schemas.microsoft.com/office/drawing/2014/main" id="{1E939A4C-D4FB-4332-A814-5660C08C2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4726" y="3634616"/>
            <a:ext cx="305962" cy="305962"/>
          </a:xfrm>
          <a:prstGeom prst="rect">
            <a:avLst/>
          </a:prstGeom>
        </p:spPr>
      </p:pic>
      <p:pic>
        <p:nvPicPr>
          <p:cNvPr id="2050" name="Picture 2" descr="Woman Shrugging on Apple iOS 13.3">
            <a:extLst>
              <a:ext uri="{FF2B5EF4-FFF2-40B4-BE49-F238E27FC236}">
                <a16:creationId xmlns:a16="http://schemas.microsoft.com/office/drawing/2014/main" id="{7C7AC22D-DA91-44ED-B6D9-CBC876F5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70" y="1441699"/>
            <a:ext cx="335280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541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revert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500980"/>
            <a:ext cx="9601200" cy="5048409"/>
          </a:xfrm>
        </p:spPr>
        <p:txBody>
          <a:bodyPr>
            <a:normAutofit lnSpcReduction="10000"/>
          </a:bodyPr>
          <a:lstStyle/>
          <a:p>
            <a:r>
              <a:rPr lang="en-TT" dirty="0"/>
              <a:t>To undo any commits we need the commit ID.</a:t>
            </a:r>
          </a:p>
          <a:p>
            <a:pPr marL="0" indent="0">
              <a:buNone/>
            </a:pPr>
            <a:br>
              <a:rPr lang="en-TT" sz="2200" dirty="0"/>
            </a:br>
            <a:r>
              <a:rPr lang="en-TT" sz="2200" dirty="0"/>
              <a:t>	</a:t>
            </a:r>
          </a:p>
          <a:p>
            <a:r>
              <a:rPr lang="en-TT" dirty="0"/>
              <a:t>Use the commit ID with your applicable command</a:t>
            </a:r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r>
              <a:rPr lang="en-TT" dirty="0"/>
              <a:t>A interactive prompt will appear at times. </a:t>
            </a:r>
          </a:p>
          <a:p>
            <a:pPr lvl="1"/>
            <a:r>
              <a:rPr lang="en-TT" i="0" dirty="0"/>
              <a:t>Simply press Shift +  :</a:t>
            </a:r>
          </a:p>
          <a:p>
            <a:pPr lvl="1"/>
            <a:r>
              <a:rPr lang="en-TT" i="0" dirty="0"/>
              <a:t>Type </a:t>
            </a:r>
            <a:r>
              <a:rPr lang="en-TT" i="0" dirty="0" err="1"/>
              <a:t>wq</a:t>
            </a:r>
            <a:r>
              <a:rPr lang="en-TT" i="0" dirty="0"/>
              <a:t> and then hit enter</a:t>
            </a:r>
            <a:br>
              <a:rPr lang="en-TT" dirty="0"/>
            </a:br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55AD4F-4488-426F-A181-C4A13021F63B}"/>
              </a:ext>
            </a:extLst>
          </p:cNvPr>
          <p:cNvSpPr/>
          <p:nvPr/>
        </p:nvSpPr>
        <p:spPr>
          <a:xfrm>
            <a:off x="1770404" y="1942087"/>
            <a:ext cx="9339556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log --oneline #&lt;commit id&gt; &lt;commit message&gt;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677F57-B91A-465A-BB53-FA69300C8B15}"/>
              </a:ext>
            </a:extLst>
          </p:cNvPr>
          <p:cNvSpPr/>
          <p:nvPr/>
        </p:nvSpPr>
        <p:spPr>
          <a:xfrm>
            <a:off x="1770404" y="3027962"/>
            <a:ext cx="9339556" cy="1824454"/>
          </a:xfrm>
          <a:prstGeom prst="roundRect">
            <a:avLst>
              <a:gd name="adj" fmla="val 47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&lt;commit id&gt; </a:t>
            </a:r>
          </a:p>
          <a:p>
            <a:endParaRPr lang="de-DE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revert &lt;commit id&gt; </a:t>
            </a:r>
          </a:p>
          <a:p>
            <a:endParaRPr lang="de-DE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reset &lt;commit id&gt;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3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1186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021654"/>
            <a:ext cx="9601200" cy="5318166"/>
          </a:xfrm>
        </p:spPr>
        <p:txBody>
          <a:bodyPr>
            <a:normAutofit/>
          </a:bodyPr>
          <a:lstStyle/>
          <a:p>
            <a:r>
              <a:rPr lang="en-TT" dirty="0"/>
              <a:t>What if we need to work on a feature. It would be wise to take the existing codebase, work on it but not affect the main files till the feature is ready.</a:t>
            </a:r>
          </a:p>
          <a:p>
            <a:r>
              <a:rPr lang="en-TT" dirty="0"/>
              <a:t>Branches solve this problem by creating a new path off the master branch that you can freely modify without changing the master branch</a:t>
            </a:r>
          </a:p>
          <a:p>
            <a:r>
              <a:rPr lang="en-TT" dirty="0"/>
              <a:t>To create a new branch</a:t>
            </a:r>
          </a:p>
          <a:p>
            <a:endParaRPr lang="en-TT" dirty="0"/>
          </a:p>
          <a:p>
            <a:pPr marL="0" indent="0">
              <a:buNone/>
            </a:pPr>
            <a:endParaRPr lang="en-TT" sz="2200" dirty="0"/>
          </a:p>
          <a:p>
            <a:r>
              <a:rPr lang="en-TT" dirty="0"/>
              <a:t>To switch to that branch</a:t>
            </a:r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r>
              <a:rPr lang="en-TT" dirty="0"/>
              <a:t>To create and automagically switch</a:t>
            </a:r>
          </a:p>
          <a:p>
            <a:endParaRPr lang="en-TT" dirty="0"/>
          </a:p>
          <a:p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55AD4F-4488-426F-A181-C4A13021F63B}"/>
              </a:ext>
            </a:extLst>
          </p:cNvPr>
          <p:cNvSpPr/>
          <p:nvPr/>
        </p:nvSpPr>
        <p:spPr>
          <a:xfrm>
            <a:off x="1746258" y="2874962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branch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478E70-66A6-4369-AFEC-2D1249887034}"/>
              </a:ext>
            </a:extLst>
          </p:cNvPr>
          <p:cNvSpPr/>
          <p:nvPr/>
        </p:nvSpPr>
        <p:spPr>
          <a:xfrm>
            <a:off x="1746258" y="4210358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E5D83C-8E40-4E61-988B-8A64EDF7B2D1}"/>
              </a:ext>
            </a:extLst>
          </p:cNvPr>
          <p:cNvSpPr/>
          <p:nvPr/>
        </p:nvSpPr>
        <p:spPr>
          <a:xfrm>
            <a:off x="1746258" y="5546119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–b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813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197" y="497253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72600"/>
            <a:ext cx="9601200" cy="5318166"/>
          </a:xfrm>
        </p:spPr>
        <p:txBody>
          <a:bodyPr>
            <a:normAutofit/>
          </a:bodyPr>
          <a:lstStyle/>
          <a:p>
            <a:r>
              <a:rPr lang="en-TT" dirty="0"/>
              <a:t>To delete an unmerged branch</a:t>
            </a:r>
          </a:p>
          <a:p>
            <a:endParaRPr lang="en-TT" dirty="0"/>
          </a:p>
          <a:p>
            <a:pPr marL="0" indent="0">
              <a:buNone/>
            </a:pPr>
            <a:endParaRPr lang="en-TT" sz="2200" dirty="0"/>
          </a:p>
          <a:p>
            <a:r>
              <a:rPr lang="en-TT" dirty="0"/>
              <a:t>To delete a merged branch</a:t>
            </a:r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pPr marL="0" indent="0">
              <a:buNone/>
            </a:pPr>
            <a:endParaRPr lang="en-TT" dirty="0"/>
          </a:p>
          <a:p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55AD4F-4488-426F-A181-C4A13021F63B}"/>
              </a:ext>
            </a:extLst>
          </p:cNvPr>
          <p:cNvSpPr/>
          <p:nvPr/>
        </p:nvSpPr>
        <p:spPr>
          <a:xfrm>
            <a:off x="1746258" y="2088556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branch –D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EEDA15-C874-4B74-B336-FD35793B6359}"/>
              </a:ext>
            </a:extLst>
          </p:cNvPr>
          <p:cNvSpPr/>
          <p:nvPr/>
        </p:nvSpPr>
        <p:spPr>
          <a:xfrm>
            <a:off x="1746258" y="3430136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branch –d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539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1186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55998"/>
            <a:ext cx="9601200" cy="5318166"/>
          </a:xfrm>
        </p:spPr>
        <p:txBody>
          <a:bodyPr>
            <a:normAutofit/>
          </a:bodyPr>
          <a:lstStyle/>
          <a:p>
            <a:r>
              <a:rPr lang="en-TT" dirty="0"/>
              <a:t>Once work is completed on a branch, it usually has to be merged into the master</a:t>
            </a:r>
          </a:p>
          <a:p>
            <a:r>
              <a:rPr lang="en-TT" dirty="0"/>
              <a:t>Conflicts can arise during merged and have to be handled manually</a:t>
            </a:r>
          </a:p>
          <a:p>
            <a:endParaRPr lang="en-TT" dirty="0"/>
          </a:p>
          <a:p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8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209-EAF1-45D2-B914-B170A4F1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1186"/>
            <a:ext cx="9601200" cy="752248"/>
          </a:xfrm>
        </p:spPr>
        <p:txBody>
          <a:bodyPr/>
          <a:lstStyle/>
          <a:p>
            <a:r>
              <a:rPr lang="en-TT" dirty="0"/>
              <a:t>Getting started with Git –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9A-639E-47EA-8CB9-1854C2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01714"/>
            <a:ext cx="9601200" cy="5555160"/>
          </a:xfrm>
        </p:spPr>
        <p:txBody>
          <a:bodyPr>
            <a:normAutofit/>
          </a:bodyPr>
          <a:lstStyle/>
          <a:p>
            <a:r>
              <a:rPr lang="en-TT" dirty="0"/>
              <a:t>After work on a branch is completed, it is usually merged with the master</a:t>
            </a:r>
          </a:p>
          <a:p>
            <a:r>
              <a:rPr lang="en-TT" dirty="0"/>
              <a:t>To merge a branch switch to the branch that will have the final result of the merge</a:t>
            </a:r>
          </a:p>
          <a:p>
            <a:r>
              <a:rPr lang="en-TT" dirty="0"/>
              <a:t>E.g. if branch-a had to be merged with master, switch to master and then do the merge</a:t>
            </a:r>
          </a:p>
          <a:p>
            <a:r>
              <a:rPr lang="en-TT" dirty="0"/>
              <a:t>Switch to appropriate branch</a:t>
            </a:r>
          </a:p>
          <a:p>
            <a:pPr marL="0" indent="0">
              <a:buNone/>
            </a:pPr>
            <a:endParaRPr lang="en-TT" sz="2200" dirty="0"/>
          </a:p>
          <a:p>
            <a:endParaRPr lang="en-TT" dirty="0"/>
          </a:p>
          <a:p>
            <a:r>
              <a:rPr lang="en-TT" dirty="0"/>
              <a:t>Merge branch with selected branch</a:t>
            </a:r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endParaRPr lang="en-TT" dirty="0"/>
          </a:p>
          <a:p>
            <a:pPr marL="0" indent="0">
              <a:buNone/>
            </a:pPr>
            <a:endParaRPr lang="en-TT" dirty="0"/>
          </a:p>
          <a:p>
            <a:endParaRPr lang="en-T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76D9-3FD4-4D10-80E5-F8D7FB37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55AD4F-4488-426F-A181-C4A13021F63B}"/>
              </a:ext>
            </a:extLst>
          </p:cNvPr>
          <p:cNvSpPr/>
          <p:nvPr/>
        </p:nvSpPr>
        <p:spPr>
          <a:xfrm>
            <a:off x="1684660" y="5156905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merge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EEDA15-C874-4B74-B336-FD35793B6359}"/>
              </a:ext>
            </a:extLst>
          </p:cNvPr>
          <p:cNvSpPr/>
          <p:nvPr/>
        </p:nvSpPr>
        <p:spPr>
          <a:xfrm>
            <a:off x="1684660" y="3862399"/>
            <a:ext cx="8975079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&lt;branchname&gt; 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785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78F1A-B700-4917-AB77-3EEBEA567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513" y="3976298"/>
            <a:ext cx="9612971" cy="1143324"/>
          </a:xfrm>
        </p:spPr>
        <p:txBody>
          <a:bodyPr/>
          <a:lstStyle/>
          <a:p>
            <a:pPr algn="ctr"/>
            <a:r>
              <a:rPr lang="en-US" dirty="0"/>
              <a:t>The hub for gits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CE003-2DC5-431A-9C6D-FB934398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4C7B2-0706-4494-B4C2-CE25EE1B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81" y="1994403"/>
            <a:ext cx="1916237" cy="17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44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3AF8-69F5-4C1A-A83D-9C90C99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483A-897A-40CB-880F-4184C7B6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0796"/>
            <a:ext cx="9601200" cy="3394710"/>
          </a:xfrm>
        </p:spPr>
        <p:txBody>
          <a:bodyPr/>
          <a:lstStyle/>
          <a:p>
            <a:r>
              <a:rPr lang="en-US" dirty="0"/>
              <a:t>Now that you’re a master in local repositories, it’s time to complete your skillset</a:t>
            </a:r>
          </a:p>
          <a:p>
            <a:r>
              <a:rPr lang="en-US" dirty="0"/>
              <a:t>We’re going to push (export) our local repository (Git) to a remote repository (GitHub)</a:t>
            </a:r>
          </a:p>
          <a:p>
            <a:r>
              <a:rPr lang="en-US" dirty="0"/>
              <a:t>To get started:</a:t>
            </a:r>
          </a:p>
          <a:p>
            <a:pPr lvl="1"/>
            <a:r>
              <a:rPr lang="en-US" dirty="0"/>
              <a:t>Create a GitHub account: </a:t>
            </a:r>
            <a:r>
              <a:rPr lang="en-US" dirty="0">
                <a:hlinkClick r:id="rId2"/>
              </a:rPr>
              <a:t>https://github.com/</a:t>
            </a:r>
            <a:endParaRPr lang="en-US" dirty="0"/>
          </a:p>
          <a:p>
            <a:pPr lvl="1"/>
            <a:r>
              <a:rPr lang="en-US" dirty="0"/>
              <a:t>Make a new repository, don’t initialize with a readme</a:t>
            </a:r>
          </a:p>
          <a:p>
            <a:r>
              <a:rPr lang="en-US" dirty="0"/>
              <a:t>Link the remote repo with your local one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87B6E-598D-4C7E-81D2-3A9545F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010AA6-E515-448B-A5C5-9877C9B6581F}"/>
              </a:ext>
            </a:extLst>
          </p:cNvPr>
          <p:cNvSpPr/>
          <p:nvPr/>
        </p:nvSpPr>
        <p:spPr>
          <a:xfrm>
            <a:off x="1845321" y="4482742"/>
            <a:ext cx="8975079" cy="10455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remote add origin &lt;link to repository&gt; #https://github.com/username/reponame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31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3AF8-69F5-4C1A-A83D-9C90C99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483A-897A-40CB-880F-4184C7B6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0796"/>
            <a:ext cx="9601200" cy="4355664"/>
          </a:xfrm>
        </p:spPr>
        <p:txBody>
          <a:bodyPr>
            <a:normAutofit/>
          </a:bodyPr>
          <a:lstStyle/>
          <a:p>
            <a:r>
              <a:rPr lang="en-US" dirty="0"/>
              <a:t>Assuming that you’ve added and committed files to the repository already, it’s time to push the master branch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Wait, what if I want to push a branch that’s not the master?</a:t>
            </a:r>
          </a:p>
          <a:p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Before we learned to merge branches with the master once we were done. This is </a:t>
            </a:r>
            <a:r>
              <a:rPr lang="en-US" b="1" dirty="0"/>
              <a:t>not advised on multi-developer </a:t>
            </a:r>
            <a:r>
              <a:rPr lang="en-US" dirty="0"/>
              <a:t>projects. In that case, only push your branch and then start a pull request on the web GUI to do the merge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87B6E-598D-4C7E-81D2-3A9545F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8D2941-CDAA-416A-BF42-5BD50C2247F2}"/>
              </a:ext>
            </a:extLst>
          </p:cNvPr>
          <p:cNvSpPr/>
          <p:nvPr/>
        </p:nvSpPr>
        <p:spPr>
          <a:xfrm>
            <a:off x="1845318" y="2316458"/>
            <a:ext cx="8975079" cy="7870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checkout master </a:t>
            </a: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push --set-upstream origin master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2665AC-D526-49AE-8F03-E059D2F22D0D}"/>
              </a:ext>
            </a:extLst>
          </p:cNvPr>
          <p:cNvSpPr/>
          <p:nvPr/>
        </p:nvSpPr>
        <p:spPr>
          <a:xfrm>
            <a:off x="1845318" y="3788628"/>
            <a:ext cx="8975079" cy="5532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push --set-upstream origin &lt;branch-name&gt;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7F740-E26A-4776-9980-FC388A1DFFC2}"/>
              </a:ext>
            </a:extLst>
          </p:cNvPr>
          <p:cNvSpPr txBox="1"/>
          <p:nvPr/>
        </p:nvSpPr>
        <p:spPr>
          <a:xfrm>
            <a:off x="1845318" y="5970508"/>
            <a:ext cx="910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* The </a:t>
            </a:r>
            <a:r>
              <a:rPr lang="de-DE" dirty="0">
                <a:solidFill>
                  <a:sysClr val="windowText" lastClr="000000"/>
                </a:solidFill>
                <a:latin typeface="Avenir LT Std 35 Light" panose="020B04020202030202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--set-upstream switch is only required when switching branches, it can be discarded after it‘s first use</a:t>
            </a:r>
            <a:endParaRPr lang="en-US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3AF8-69F5-4C1A-A83D-9C90C99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483A-897A-40CB-880F-4184C7B6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0796"/>
            <a:ext cx="9601200" cy="4355664"/>
          </a:xfrm>
        </p:spPr>
        <p:txBody>
          <a:bodyPr>
            <a:normAutofit/>
          </a:bodyPr>
          <a:lstStyle/>
          <a:p>
            <a:r>
              <a:rPr lang="en-US" dirty="0"/>
              <a:t>A simpler way would be to set up the local and remote repos then clone the remote repo. This avoids a lot of setup overhead and gets you up and running quickly.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you can work as usual without having to initialize the repository etc.</a:t>
            </a:r>
          </a:p>
          <a:p>
            <a:r>
              <a:rPr lang="en-US" dirty="0"/>
              <a:t>What does git pull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87B6E-598D-4C7E-81D2-3A9545F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8D2941-CDAA-416A-BF42-5BD50C2247F2}"/>
              </a:ext>
            </a:extLst>
          </p:cNvPr>
          <p:cNvSpPr/>
          <p:nvPr/>
        </p:nvSpPr>
        <p:spPr>
          <a:xfrm>
            <a:off x="1684660" y="2888529"/>
            <a:ext cx="8975079" cy="7870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clone &lt;repo_url&gt; </a:t>
            </a: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&lt;downloadedrepo&gt;</a:t>
            </a:r>
          </a:p>
        </p:txBody>
      </p:sp>
    </p:spTree>
    <p:extLst>
      <p:ext uri="{BB962C8B-B14F-4D97-AF65-F5344CB8AC3E}">
        <p14:creationId xmlns:p14="http://schemas.microsoft.com/office/powerpoint/2010/main" val="301721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5B97-9DA5-4E76-8E61-4881C7C6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A1B3F-D89A-4F97-B7FA-CD054D2A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7496"/>
            <a:ext cx="9601200" cy="4369904"/>
          </a:xfrm>
        </p:spPr>
        <p:txBody>
          <a:bodyPr>
            <a:normAutofit/>
          </a:bodyPr>
          <a:lstStyle/>
          <a:p>
            <a:r>
              <a:rPr lang="en-TT" sz="2800" dirty="0"/>
              <a:t>Distributed Version Control System </a:t>
            </a:r>
          </a:p>
          <a:p>
            <a:pPr lvl="1"/>
            <a:r>
              <a:rPr lang="en-TT" sz="2800" i="0" dirty="0"/>
              <a:t>Records file changes</a:t>
            </a:r>
          </a:p>
          <a:p>
            <a:pPr lvl="1"/>
            <a:r>
              <a:rPr lang="en-TT" sz="2800" i="0" dirty="0"/>
              <a:t>Rollback files to any point in time</a:t>
            </a:r>
          </a:p>
          <a:p>
            <a:pPr lvl="1"/>
            <a:r>
              <a:rPr lang="en-TT" sz="2800" i="0" dirty="0"/>
              <a:t>Easily collaborate with other developers on the same project</a:t>
            </a:r>
          </a:p>
        </p:txBody>
      </p:sp>
      <p:pic>
        <p:nvPicPr>
          <p:cNvPr id="1026" name="Picture 2" descr="Party Popper on Google Android 10.0">
            <a:extLst>
              <a:ext uri="{FF2B5EF4-FFF2-40B4-BE49-F238E27FC236}">
                <a16:creationId xmlns:a16="http://schemas.microsoft.com/office/drawing/2014/main" id="{390A65D7-75BF-4AAA-8AE8-7D502EEFB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32" y="1428750"/>
            <a:ext cx="475807" cy="4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FF41-B382-4E16-AE6F-970EC05A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66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2810-C4ED-45DA-ABB4-EB2476F2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2F2707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.</a:t>
            </a:r>
            <a:r>
              <a:rPr lang="en-US" b="1" cap="none" dirty="0">
                <a:solidFill>
                  <a:srgbClr val="2F2707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gitignore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78F1A-B700-4917-AB77-3EEBEA567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only life itself was this simple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CE003-2DC5-431A-9C6D-FB934398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89FE6C-311D-4FCD-A53D-AC8E718E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099557"/>
            <a:ext cx="955358" cy="9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01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30F0-B28C-485B-B9E7-AD5AD640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non-essential or secret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6956-6DE4-4DC2-950F-3E2F5F379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9967"/>
            <a:ext cx="9601200" cy="3798570"/>
          </a:xfrm>
        </p:spPr>
        <p:txBody>
          <a:bodyPr/>
          <a:lstStyle/>
          <a:p>
            <a:r>
              <a:rPr lang="en-US" dirty="0"/>
              <a:t>Projects will often contain non-essential files:</a:t>
            </a:r>
          </a:p>
          <a:p>
            <a:pPr lvl="1"/>
            <a:r>
              <a:rPr lang="en-US" dirty="0"/>
              <a:t>Temporary build files, </a:t>
            </a:r>
          </a:p>
          <a:p>
            <a:pPr lvl="1"/>
            <a:r>
              <a:rPr lang="en-US" dirty="0"/>
              <a:t>machine specific files, </a:t>
            </a:r>
          </a:p>
          <a:p>
            <a:pPr lvl="1"/>
            <a:r>
              <a:rPr lang="en-US" dirty="0"/>
              <a:t>large assets (fonts, pictures, videos) </a:t>
            </a:r>
          </a:p>
          <a:p>
            <a:r>
              <a:rPr lang="en-US" dirty="0"/>
              <a:t>Projects may have secrets* as well:</a:t>
            </a:r>
          </a:p>
          <a:p>
            <a:pPr lvl="1"/>
            <a:r>
              <a:rPr lang="en-US" dirty="0"/>
              <a:t>API Keys that are setup for test platforms (not secured for production use)</a:t>
            </a:r>
          </a:p>
          <a:p>
            <a:pPr lvl="1"/>
            <a:r>
              <a:rPr lang="en-US" dirty="0"/>
              <a:t>Encryption keys or passwords</a:t>
            </a:r>
          </a:p>
          <a:p>
            <a:r>
              <a:rPr lang="en-US" dirty="0"/>
              <a:t>How do we avoid committing these files? Manually committing each file is tedious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9DD6-FEE8-49E6-A323-2DF8111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8CF05-DAA4-4FF0-B2FC-19A709414EF3}"/>
              </a:ext>
            </a:extLst>
          </p:cNvPr>
          <p:cNvSpPr txBox="1"/>
          <p:nvPr/>
        </p:nvSpPr>
        <p:spPr>
          <a:xfrm>
            <a:off x="1617345" y="5491202"/>
            <a:ext cx="910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latin typeface="Avenir LT Std 35 Light" panose="020B0402020203020204" pitchFamily="34" charset="0"/>
              </a:rPr>
              <a:t>If your project requires API keys or passwords, consider using an Environment Variable. </a:t>
            </a:r>
          </a:p>
          <a:p>
            <a:r>
              <a:rPr lang="en-US" dirty="0">
                <a:latin typeface="Avenir LT Std 35 Light" panose="020B0402020203020204" pitchFamily="34" charset="0"/>
              </a:rPr>
              <a:t>	</a:t>
            </a:r>
            <a:r>
              <a:rPr lang="en-US" b="1" dirty="0">
                <a:latin typeface="Avenir LT Std 35 Light" panose="020B0402020203020204" pitchFamily="34" charset="0"/>
              </a:rPr>
              <a:t>Never</a:t>
            </a:r>
            <a:r>
              <a:rPr lang="en-US" dirty="0">
                <a:latin typeface="Avenir LT Std 35 Light" panose="020B0402020203020204" pitchFamily="34" charset="0"/>
              </a:rPr>
              <a:t> use  plaintext keys in your code. </a:t>
            </a:r>
            <a:br>
              <a:rPr lang="en-US" dirty="0">
                <a:latin typeface="Avenir LT Std 35 Light" panose="020B0402020203020204" pitchFamily="34" charset="0"/>
              </a:rPr>
            </a:br>
            <a:r>
              <a:rPr lang="en-US" dirty="0">
                <a:latin typeface="Avenir LT Std 35 Light" panose="020B0402020203020204" pitchFamily="34" charset="0"/>
              </a:rPr>
              <a:t>	</a:t>
            </a:r>
            <a:r>
              <a:rPr lang="en-US" b="1" dirty="0">
                <a:latin typeface="Avenir LT Std 35 Light" panose="020B0402020203020204" pitchFamily="34" charset="0"/>
              </a:rPr>
              <a:t>Never</a:t>
            </a:r>
            <a:r>
              <a:rPr lang="en-US" dirty="0">
                <a:latin typeface="Avenir LT Std 35 Light" panose="020B0402020203020204" pitchFamily="34" charset="0"/>
              </a:rPr>
              <a:t> commit API keys to a public repo (GitGuardian will immediately notify you)</a:t>
            </a:r>
          </a:p>
        </p:txBody>
      </p:sp>
    </p:spTree>
    <p:extLst>
      <p:ext uri="{BB962C8B-B14F-4D97-AF65-F5344CB8AC3E}">
        <p14:creationId xmlns:p14="http://schemas.microsoft.com/office/powerpoint/2010/main" val="2034161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30F0-B28C-485B-B9E7-AD5AD640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non-essential or secret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6956-6DE4-4DC2-950F-3E2F5F379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9966"/>
            <a:ext cx="9966960" cy="476082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We have to create a .gitignore file. This instructs Git to pay no attention to any activity in the file names or folder directories listed in .gitignore. 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Some code editors create a .gitignore file for you. If this didn’t happen go to:</a:t>
            </a:r>
            <a:br>
              <a:rPr lang="en-US" sz="2200" dirty="0"/>
            </a:br>
            <a:r>
              <a:rPr lang="en-US" sz="2200" dirty="0">
                <a:hlinkClick r:id="rId3"/>
              </a:rPr>
              <a:t>https://www.gitignore.io/</a:t>
            </a:r>
            <a:r>
              <a:rPr lang="en-US" sz="2200" dirty="0"/>
              <a:t> and search for your IDE - Visual Studio (Code)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Create new file in IDE and copy over the result from the above search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Add in your custom directory (doesn’t need to exist) in the .gitignore file at the end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Save file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9DD6-FEE8-49E6-A323-2DF8111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298308-1792-45B8-8CA8-2C93E0255985}"/>
              </a:ext>
            </a:extLst>
          </p:cNvPr>
          <p:cNvSpPr/>
          <p:nvPr/>
        </p:nvSpPr>
        <p:spPr>
          <a:xfrm>
            <a:off x="1788172" y="4834625"/>
            <a:ext cx="9133816" cy="926818"/>
          </a:xfrm>
          <a:prstGeom prst="roundRect">
            <a:avLst>
              <a:gd name="adj" fmla="val 47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My custom directories</a:t>
            </a:r>
          </a:p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/secrets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940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30F0-B28C-485B-B9E7-AD5AD640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non-essential or secret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6956-6DE4-4DC2-950F-3E2F5F379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9966"/>
            <a:ext cx="9966960" cy="4760823"/>
          </a:xfrm>
        </p:spPr>
        <p:txBody>
          <a:bodyPr/>
          <a:lstStyle/>
          <a:p>
            <a:r>
              <a:rPr lang="en-US" dirty="0"/>
              <a:t>Tell git to clean out the cache and use the new .gitignore file</a:t>
            </a:r>
          </a:p>
          <a:p>
            <a:r>
              <a:rPr lang="en-US" dirty="0"/>
              <a:t>Commit all existing files</a:t>
            </a:r>
          </a:p>
          <a:p>
            <a:pPr lvl="1"/>
            <a:r>
              <a:rPr lang="en-US" dirty="0"/>
              <a:t>Ensure </a:t>
            </a:r>
            <a:r>
              <a:rPr lang="en-US" u="sng" dirty="0"/>
              <a:t>secrets have not been added </a:t>
            </a:r>
            <a:r>
              <a:rPr lang="en-US" dirty="0"/>
              <a:t>as yet</a:t>
            </a:r>
          </a:p>
          <a:p>
            <a:pPr lvl="1"/>
            <a:r>
              <a:rPr lang="en-US" dirty="0"/>
              <a:t>Ensure </a:t>
            </a:r>
            <a:r>
              <a:rPr lang="en-US" u="sng" dirty="0"/>
              <a:t>.gitignore has directory or file </a:t>
            </a:r>
            <a:r>
              <a:rPr lang="en-US" dirty="0"/>
              <a:t>to be ignored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Clear existing repository cache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Add secret to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9DD6-FEE8-49E6-A323-2DF8111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298308-1792-45B8-8CA8-2C93E0255985}"/>
              </a:ext>
            </a:extLst>
          </p:cNvPr>
          <p:cNvSpPr/>
          <p:nvPr/>
        </p:nvSpPr>
        <p:spPr>
          <a:xfrm>
            <a:off x="1833892" y="3297326"/>
            <a:ext cx="9339556" cy="543684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commit –m “Before adding secrets, modding .gitignore“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DDFBD-BAC7-4210-B8EC-32A0741B012F}"/>
              </a:ext>
            </a:extLst>
          </p:cNvPr>
          <p:cNvSpPr/>
          <p:nvPr/>
        </p:nvSpPr>
        <p:spPr>
          <a:xfrm>
            <a:off x="1833892" y="4694794"/>
            <a:ext cx="9339556" cy="543684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rm -r --cached .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904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30F0-B28C-485B-B9E7-AD5AD640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non-essential or secret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6956-6DE4-4DC2-950F-3E2F5F379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9966"/>
            <a:ext cx="9966960" cy="48545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 to staging area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to ensure git followed the .gitignore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committed your API key to a public repo, what now?</a:t>
            </a:r>
          </a:p>
          <a:p>
            <a:pPr lvl="1"/>
            <a:r>
              <a:rPr lang="en-US" i="0" dirty="0"/>
              <a:t>Get a new key</a:t>
            </a:r>
          </a:p>
          <a:p>
            <a:pPr lvl="1"/>
            <a:r>
              <a:rPr lang="en-US" i="0" dirty="0"/>
              <a:t>Hard reset commit history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9DD6-FEE8-49E6-A323-2DF8111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DDFBD-BAC7-4210-B8EC-32A0741B012F}"/>
              </a:ext>
            </a:extLst>
          </p:cNvPr>
          <p:cNvSpPr/>
          <p:nvPr/>
        </p:nvSpPr>
        <p:spPr>
          <a:xfrm>
            <a:off x="1816124" y="1993601"/>
            <a:ext cx="9339556" cy="543684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add .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66940-B305-4512-8EB4-4B70175B86D6}"/>
              </a:ext>
            </a:extLst>
          </p:cNvPr>
          <p:cNvSpPr/>
          <p:nvPr/>
        </p:nvSpPr>
        <p:spPr>
          <a:xfrm>
            <a:off x="1816124" y="3056967"/>
            <a:ext cx="9339556" cy="543684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 status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7F4C36-F559-437C-A9E8-221C29D2BAF5}"/>
              </a:ext>
            </a:extLst>
          </p:cNvPr>
          <p:cNvSpPr/>
          <p:nvPr/>
        </p:nvSpPr>
        <p:spPr>
          <a:xfrm>
            <a:off x="1816124" y="4120333"/>
            <a:ext cx="9339556" cy="816387"/>
          </a:xfrm>
          <a:prstGeom prst="roundRect">
            <a:avLst>
              <a:gd name="adj" fmla="val 1216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On branch master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nothing to commit, working tree clean</a:t>
            </a:r>
            <a:endParaRPr lang="en-TT" dirty="0">
              <a:solidFill>
                <a:sysClr val="windowText" lastClr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3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63A3-11E4-405E-B286-778B84C7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4330"/>
            <a:ext cx="9601200" cy="1485900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38F41-139F-4F2D-92F2-90A58583E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83046"/>
            <a:ext cx="9738360" cy="3581400"/>
          </a:xfrm>
        </p:spPr>
        <p:txBody>
          <a:bodyPr/>
          <a:lstStyle/>
          <a:p>
            <a:r>
              <a:rPr lang="en-US" dirty="0"/>
              <a:t>Set up Git, GitHub and .gitignore before project starts to simplify use during development</a:t>
            </a:r>
          </a:p>
          <a:p>
            <a:r>
              <a:rPr lang="en-US" dirty="0"/>
              <a:t>Write descriptive commit messages</a:t>
            </a:r>
          </a:p>
          <a:p>
            <a:r>
              <a:rPr lang="en-US" dirty="0"/>
              <a:t>Don’t put untested code on the master branch</a:t>
            </a:r>
          </a:p>
          <a:p>
            <a:r>
              <a:rPr lang="en-US" dirty="0"/>
              <a:t>Set up your physical environment to be comfortable: </a:t>
            </a:r>
            <a:r>
              <a:rPr lang="en-US" dirty="0">
                <a:hlinkClick r:id="rId2"/>
              </a:rPr>
              <a:t>https://www.youtube.com/watch?v=F8_ME4VwTiw</a:t>
            </a:r>
            <a:endParaRPr lang="en-US" dirty="0"/>
          </a:p>
          <a:p>
            <a:r>
              <a:rPr lang="en-US" dirty="0"/>
              <a:t>Interactive cheat sheet (really useful) - </a:t>
            </a:r>
            <a:r>
              <a:rPr lang="en-US" dirty="0">
                <a:hlinkClick r:id="rId3"/>
              </a:rPr>
              <a:t>http://www.ndpsoftware.com/git-cheatsheet.html</a:t>
            </a:r>
            <a:endParaRPr lang="en-US" dirty="0"/>
          </a:p>
          <a:p>
            <a:r>
              <a:rPr lang="en-US" dirty="0"/>
              <a:t>Practice – it’ll become second nature and if you have a system crash, you’re okay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89139-0C49-4429-9A1B-0833373C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8B7F32-F1CA-4071-A29F-44EE6E3627AB}"/>
              </a:ext>
            </a:extLst>
          </p:cNvPr>
          <p:cNvGrpSpPr/>
          <p:nvPr/>
        </p:nvGrpSpPr>
        <p:grpSpPr>
          <a:xfrm>
            <a:off x="3049905" y="4293445"/>
            <a:ext cx="5726430" cy="2240718"/>
            <a:chOff x="3232785" y="4682065"/>
            <a:chExt cx="5726430" cy="22407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0144FB-C1CB-4DD0-A0C1-51BAC0800774}"/>
                </a:ext>
              </a:extLst>
            </p:cNvPr>
            <p:cNvSpPr txBox="1"/>
            <p:nvPr/>
          </p:nvSpPr>
          <p:spPr>
            <a:xfrm>
              <a:off x="3232785" y="5204364"/>
              <a:ext cx="5726430" cy="17184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latin typeface="Arial Black" panose="020B0A04020102020204" pitchFamily="34" charset="0"/>
                </a:rPr>
                <a:t>      IN CASE OF FIRE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latin typeface="Fira Code" panose="020B0604020202020204" charset="0"/>
                  <a:ea typeface="Fira Code" panose="020B0604020202020204" charset="0"/>
                  <a:cs typeface="Fira Code" panose="020B0604020202020204" charset="0"/>
                </a:rPr>
                <a:t>&gt; git add   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latin typeface="Fira Code" panose="020B0604020202020204" charset="0"/>
                  <a:ea typeface="Fira Code" panose="020B0604020202020204" charset="0"/>
                  <a:cs typeface="Fira Code" panose="020B0604020202020204" charset="0"/>
                </a:rPr>
                <a:t>&gt; git commit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latin typeface="Fira Code" panose="020B0604020202020204" charset="0"/>
                  <a:ea typeface="Fira Code" panose="020B0604020202020204" charset="0"/>
                  <a:cs typeface="Fira Code" panose="020B0604020202020204" charset="0"/>
                </a:rPr>
                <a:t>&gt; git </a:t>
              </a:r>
              <a:r>
                <a:rPr lang="en-US" dirty="0" err="1">
                  <a:latin typeface="Fira Code" panose="020B0604020202020204" charset="0"/>
                  <a:ea typeface="Fira Code" panose="020B0604020202020204" charset="0"/>
                  <a:cs typeface="Fira Code" panose="020B0604020202020204" charset="0"/>
                </a:rPr>
                <a:t>outnow</a:t>
              </a:r>
              <a:endParaRPr lang="en-US" dirty="0"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endParaRPr>
            </a:p>
          </p:txBody>
        </p:sp>
        <p:pic>
          <p:nvPicPr>
            <p:cNvPr id="12" name="Picture 4" descr="Fire on Apple iOS 13.3">
              <a:extLst>
                <a:ext uri="{FF2B5EF4-FFF2-40B4-BE49-F238E27FC236}">
                  <a16:creationId xmlns:a16="http://schemas.microsoft.com/office/drawing/2014/main" id="{A4FE9C60-39DB-44B1-B7AA-C9642185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3390" y="4682065"/>
              <a:ext cx="461400" cy="46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Fire on Apple iOS 13.3">
              <a:extLst>
                <a:ext uri="{FF2B5EF4-FFF2-40B4-BE49-F238E27FC236}">
                  <a16:creationId xmlns:a16="http://schemas.microsoft.com/office/drawing/2014/main" id="{8A7820F9-ADF6-4B0D-8186-8E035B63A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171" y="4682065"/>
              <a:ext cx="461400" cy="46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122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86D5-9C46-4298-8DD1-685B5929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4622"/>
            <a:ext cx="9601200" cy="694592"/>
          </a:xfrm>
        </p:spPr>
        <p:txBody>
          <a:bodyPr/>
          <a:lstStyle/>
          <a:p>
            <a:pPr algn="ctr"/>
            <a:r>
              <a:rPr lang="en-TT" dirty="0"/>
              <a:t>Questions?</a:t>
            </a:r>
          </a:p>
        </p:txBody>
      </p:sp>
      <p:pic>
        <p:nvPicPr>
          <p:cNvPr id="5" name="Content Placeholder 4" descr="Envelope">
            <a:extLst>
              <a:ext uri="{FF2B5EF4-FFF2-40B4-BE49-F238E27FC236}">
                <a16:creationId xmlns:a16="http://schemas.microsoft.com/office/drawing/2014/main" id="{8F04317B-AC85-436E-980C-FB1BF17E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195" y="3400564"/>
            <a:ext cx="469900" cy="4699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2AAD1-1AB7-4C19-B72B-29E91180299E}"/>
              </a:ext>
            </a:extLst>
          </p:cNvPr>
          <p:cNvGrpSpPr/>
          <p:nvPr/>
        </p:nvGrpSpPr>
        <p:grpSpPr>
          <a:xfrm>
            <a:off x="3331991" y="3455408"/>
            <a:ext cx="6904822" cy="984211"/>
            <a:chOff x="3013975" y="2775171"/>
            <a:chExt cx="6904822" cy="984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9D207D-CF63-4362-AED7-241142869A58}"/>
                </a:ext>
              </a:extLst>
            </p:cNvPr>
            <p:cNvSpPr txBox="1"/>
            <p:nvPr/>
          </p:nvSpPr>
          <p:spPr>
            <a:xfrm>
              <a:off x="3383307" y="2775171"/>
              <a:ext cx="6485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T" dirty="0">
                  <a:latin typeface="Avenir LT Std 35 Light" panose="020B0402020203020204" pitchFamily="34" charset="0"/>
                </a:rPr>
                <a:t>simeon.ramjit@sta.uwi.edu</a:t>
              </a:r>
              <a:br>
                <a:rPr lang="en-TT" dirty="0">
                  <a:latin typeface="Avenir LT Std 35 Light" panose="020B0402020203020204" pitchFamily="34" charset="0"/>
                </a:rPr>
              </a:br>
              <a:endParaRPr lang="en-TT" dirty="0">
                <a:latin typeface="Avenir LT Std 35 Light" panose="020B0402020203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28EF1-7749-4B39-A843-0C85DDD5FC66}"/>
                </a:ext>
              </a:extLst>
            </p:cNvPr>
            <p:cNvGrpSpPr/>
            <p:nvPr/>
          </p:nvGrpSpPr>
          <p:grpSpPr>
            <a:xfrm>
              <a:off x="3013975" y="3390050"/>
              <a:ext cx="6904822" cy="369332"/>
              <a:chOff x="3013975" y="3853058"/>
              <a:chExt cx="6904822" cy="369332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ACE3A61-2832-43E4-AA7B-86488A0B9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13975" y="3853058"/>
                <a:ext cx="369332" cy="3693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39DEA-B22B-400C-ADBB-EB835428EC3A}"/>
                  </a:ext>
                </a:extLst>
              </p:cNvPr>
              <p:cNvSpPr txBox="1"/>
              <p:nvPr/>
            </p:nvSpPr>
            <p:spPr>
              <a:xfrm>
                <a:off x="3433591" y="3853058"/>
                <a:ext cx="6485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T" dirty="0">
                    <a:latin typeface="Avenir LT Std 35 Light" panose="020B0402020203020204" pitchFamily="34" charset="0"/>
                  </a:rPr>
                  <a:t>github.com/simeon9696/programmingworkshop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95189-46AB-45F8-AA2A-2A633A34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8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626F-C091-48D0-8AAF-6D96BAF3A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891486" cy="4420606"/>
          </a:xfrm>
        </p:spPr>
        <p:txBody>
          <a:bodyPr>
            <a:normAutofit/>
          </a:bodyPr>
          <a:lstStyle/>
          <a:p>
            <a:r>
              <a:rPr lang="en-TT" sz="2400" dirty="0"/>
              <a:t>Managing project files can be difficult</a:t>
            </a:r>
          </a:p>
          <a:p>
            <a:r>
              <a:rPr lang="en-TT" sz="2400" dirty="0"/>
              <a:t>Tracking changes manually is a task in itself</a:t>
            </a:r>
          </a:p>
          <a:p>
            <a:r>
              <a:rPr lang="en-TT" sz="2400" dirty="0"/>
              <a:t>Storing versions of projects on your disk is impractical at scale</a:t>
            </a:r>
          </a:p>
          <a:p>
            <a:pPr lvl="1"/>
            <a:r>
              <a:rPr lang="en-TT" sz="2400" i="0" dirty="0"/>
              <a:t>Just imagine something like this:</a:t>
            </a:r>
            <a:br>
              <a:rPr lang="en-TT" sz="2400" i="0" dirty="0"/>
            </a:br>
            <a:endParaRPr lang="en-TT" sz="2400" i="0" dirty="0"/>
          </a:p>
          <a:p>
            <a:pPr marL="987552" lvl="2" indent="0">
              <a:buNone/>
            </a:pPr>
            <a:endParaRPr lang="en-T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2FBCE-5E36-46FD-87B1-8CF94CFA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Why Git?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448D73-E038-4439-A418-12B8A1FD7DCD}"/>
              </a:ext>
            </a:extLst>
          </p:cNvPr>
          <p:cNvSpPr/>
          <p:nvPr/>
        </p:nvSpPr>
        <p:spPr>
          <a:xfrm>
            <a:off x="2791130" y="3429000"/>
            <a:ext cx="6609739" cy="2679405"/>
          </a:xfrm>
          <a:prstGeom prst="roundRect">
            <a:avLst>
              <a:gd name="adj" fmla="val 1230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7552" lvl="2" indent="0">
              <a:buNone/>
            </a:pPr>
            <a:endParaRPr lang="en-TT" sz="2000" dirty="0">
              <a:solidFill>
                <a:schemeClr val="tx1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  <a:p>
            <a:pPr marL="987552" lvl="2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yourawesomeproject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├── awesomeproject v1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├── awesomeproject v2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├── awesomeproject v3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├── ……</a:t>
            </a:r>
          </a:p>
          <a:p>
            <a:pPr marL="1444752" lvl="3" indent="0">
              <a:buNone/>
            </a:pPr>
            <a:r>
              <a:rPr lang="en-TT" sz="2000" dirty="0">
                <a:solidFill>
                  <a:schemeClr val="tx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└── awesomeproject v30.x.xx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07038-CE6C-4C1E-A670-89F1CF17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6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B978-E683-425B-B2B4-D1D40DF1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Why should we use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7404C-2E22-43EB-96EE-7D56F4FB0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/>
          </a:bodyPr>
          <a:lstStyle/>
          <a:p>
            <a:r>
              <a:rPr lang="en-TT" sz="2400" dirty="0"/>
              <a:t>It handles tracking changes and who’s responsible for those changes</a:t>
            </a:r>
          </a:p>
          <a:p>
            <a:r>
              <a:rPr lang="en-TT" sz="2400" dirty="0"/>
              <a:t>Branches allow you to work on modular features without working on the main code</a:t>
            </a:r>
          </a:p>
          <a:p>
            <a:r>
              <a:rPr lang="en-TT" sz="2400" dirty="0"/>
              <a:t>Collaboration and accountability are simplified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56D6-4EA3-42B9-9084-5F718427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D56C3-928C-46EA-9D66-D0510AAA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T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B53F9-C036-4D66-89EC-723DD0BC3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T" dirty="0"/>
              <a:t>Git – Version Control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F0CE5-66F3-48AD-AF2B-D83D5E7D40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TT" dirty="0"/>
              <a:t>Local – installed and maintained on your machine</a:t>
            </a:r>
          </a:p>
          <a:p>
            <a:r>
              <a:rPr lang="en-TT" dirty="0"/>
              <a:t>Uses command 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40E70-9C05-4B5F-813C-09FB0C30B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T" dirty="0"/>
              <a:t>GitHub – Source code management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078D2-1FDA-4854-9555-52235A27D56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TT" dirty="0"/>
              <a:t>Cloud hosted – designed to host Git repositories </a:t>
            </a:r>
          </a:p>
          <a:p>
            <a:r>
              <a:rPr lang="en-TT" dirty="0"/>
              <a:t>Uses a GUI</a:t>
            </a:r>
          </a:p>
          <a:p>
            <a:r>
              <a:rPr lang="en-TT" dirty="0"/>
              <a:t>Has additional functionality like fork, pull, push.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AFC61-1880-4101-A4CD-6FC4C33C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1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BB65-4A50-4680-8ED4-59B7948C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spc="-300" dirty="0">
                <a:solidFill>
                  <a:srgbClr val="2F2707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git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3BECF-C019-4930-8EF8-FEF7B4DBF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add; commit; revert; status; push; pull; merge; checkout;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3C71B-2290-43CE-9D44-7E3B9A6F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203064D-1582-460B-A895-4DC4DC52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12" y="3122594"/>
            <a:ext cx="955358" cy="9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74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8918772-AFF0-48AC-9066-C081D20520F7}"/>
              </a:ext>
            </a:extLst>
          </p:cNvPr>
          <p:cNvSpPr txBox="1"/>
          <p:nvPr/>
        </p:nvSpPr>
        <p:spPr>
          <a:xfrm>
            <a:off x="1667539" y="1428750"/>
            <a:ext cx="9305261" cy="5581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Repository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A container for the project that you want to use (track) with Git. There are two types, local and remote (GitHub)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Working tree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The structure and files involved on the branch that you’re currently modifying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Branch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Part of the working tree but is separate from the master branch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Commit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The process of placing a file in the repository along with meta-data i.e.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who made the commit, the commit summary and history.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venir LT Std 35 Light" panose="020B04020202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venir LT Std 35 Light" panose="020B04020202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- 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4CB95-0013-40D5-898B-393DA375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6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8918772-AFF0-48AC-9066-C081D20520F7}"/>
              </a:ext>
            </a:extLst>
          </p:cNvPr>
          <p:cNvSpPr txBox="1"/>
          <p:nvPr/>
        </p:nvSpPr>
        <p:spPr>
          <a:xfrm>
            <a:off x="1653802" y="1379227"/>
            <a:ext cx="9166598" cy="2350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The layout of version control is a tree that has one main branch and additional branches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The </a:t>
            </a:r>
            <a:r>
              <a:rPr lang="en-US" sz="2000" b="1" dirty="0">
                <a:latin typeface="Avenir LT Std 35 Light" panose="020B0402020203020204" pitchFamily="34" charset="0"/>
              </a:rPr>
              <a:t>master branch </a:t>
            </a:r>
            <a:r>
              <a:rPr lang="en-US" sz="2000" dirty="0">
                <a:latin typeface="Avenir LT Std 35 Light" panose="020B0402020203020204" pitchFamily="34" charset="0"/>
              </a:rPr>
              <a:t>is where the production ready and tested codebase lives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LT Std 35 Light" panose="020B0402020203020204" pitchFamily="34" charset="0"/>
              </a:rPr>
              <a:t>Features are developed on additional branches and </a:t>
            </a:r>
            <a:r>
              <a:rPr lang="en-US" sz="2000" b="1" dirty="0">
                <a:latin typeface="Avenir LT Std 35 Light" panose="020B0402020203020204" pitchFamily="34" charset="0"/>
              </a:rPr>
              <a:t>merged</a:t>
            </a:r>
            <a:r>
              <a:rPr lang="en-US" sz="2000" dirty="0">
                <a:latin typeface="Avenir LT Std 35 Light" panose="020B0402020203020204" pitchFamily="34" charset="0"/>
              </a:rPr>
              <a:t> into the master eventually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4F912-0E43-42FB-8F8F-E39C4C5E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Git Basics – The Working Tree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DB214F-EF46-4AAD-BCB3-E5C961C9481B}"/>
              </a:ext>
            </a:extLst>
          </p:cNvPr>
          <p:cNvGrpSpPr/>
          <p:nvPr/>
        </p:nvGrpSpPr>
        <p:grpSpPr>
          <a:xfrm>
            <a:off x="3903920" y="4596309"/>
            <a:ext cx="6531935" cy="936994"/>
            <a:chOff x="2830032" y="2945219"/>
            <a:chExt cx="6531935" cy="9369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8B25A7-A079-4975-B6A1-0F7CC477550F}"/>
                </a:ext>
              </a:extLst>
            </p:cNvPr>
            <p:cNvSpPr/>
            <p:nvPr/>
          </p:nvSpPr>
          <p:spPr>
            <a:xfrm>
              <a:off x="6377764" y="3320017"/>
              <a:ext cx="922375" cy="1873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089A74-A1AC-4243-ABFB-5F67D43795B6}"/>
                </a:ext>
              </a:extLst>
            </p:cNvPr>
            <p:cNvGrpSpPr/>
            <p:nvPr/>
          </p:nvGrpSpPr>
          <p:grpSpPr>
            <a:xfrm>
              <a:off x="2830032" y="2945219"/>
              <a:ext cx="6531935" cy="936994"/>
              <a:chOff x="2654373" y="2953193"/>
              <a:chExt cx="6531935" cy="9369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6B6B60E-CDA3-4C4B-A0C3-04C614B9CDA8}"/>
                  </a:ext>
                </a:extLst>
              </p:cNvPr>
              <p:cNvSpPr/>
              <p:nvPr/>
            </p:nvSpPr>
            <p:spPr>
              <a:xfrm>
                <a:off x="2654373" y="296781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4422157-F69A-4650-8C26-D7BFA8F77BAB}"/>
                  </a:ext>
                </a:extLst>
              </p:cNvPr>
              <p:cNvSpPr/>
              <p:nvPr/>
            </p:nvSpPr>
            <p:spPr>
              <a:xfrm>
                <a:off x="4056764" y="296781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C2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333E0F-AA0A-422E-A99A-599A1DF10B25}"/>
                  </a:ext>
                </a:extLst>
              </p:cNvPr>
              <p:cNvSpPr/>
              <p:nvPr/>
            </p:nvSpPr>
            <p:spPr>
              <a:xfrm>
                <a:off x="5459154" y="295319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F04647-FEDE-4B8B-87F9-C4344C0BA5D8}"/>
                  </a:ext>
                </a:extLst>
              </p:cNvPr>
              <p:cNvSpPr/>
              <p:nvPr/>
            </p:nvSpPr>
            <p:spPr>
              <a:xfrm>
                <a:off x="6861544" y="295319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C4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AFCA57C-248B-4F3D-8470-CB20D5271C37}"/>
                  </a:ext>
                </a:extLst>
              </p:cNvPr>
              <p:cNvSpPr/>
              <p:nvPr/>
            </p:nvSpPr>
            <p:spPr>
              <a:xfrm>
                <a:off x="8263934" y="2953193"/>
                <a:ext cx="922374" cy="92237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Cn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43348E-1B54-46A9-B3A4-572534918057}"/>
                  </a:ext>
                </a:extLst>
              </p:cNvPr>
              <p:cNvSpPr/>
              <p:nvPr/>
            </p:nvSpPr>
            <p:spPr>
              <a:xfrm>
                <a:off x="3316691" y="3327991"/>
                <a:ext cx="922374" cy="202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E45AF6-BDDC-4EDD-863B-9F0BA4CEC30F}"/>
                  </a:ext>
                </a:extLst>
              </p:cNvPr>
              <p:cNvSpPr/>
              <p:nvPr/>
            </p:nvSpPr>
            <p:spPr>
              <a:xfrm>
                <a:off x="4897402" y="3327991"/>
                <a:ext cx="646366" cy="202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7A290C-5043-4A3F-8323-0D170A28A3A8}"/>
                  </a:ext>
                </a:extLst>
              </p:cNvPr>
              <p:cNvSpPr/>
              <p:nvPr/>
            </p:nvSpPr>
            <p:spPr>
              <a:xfrm>
                <a:off x="7523862" y="3313371"/>
                <a:ext cx="843961" cy="202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984437-2BE4-47D8-B02C-4CDE7F45706B}"/>
              </a:ext>
            </a:extLst>
          </p:cNvPr>
          <p:cNvSpPr txBox="1"/>
          <p:nvPr/>
        </p:nvSpPr>
        <p:spPr>
          <a:xfrm>
            <a:off x="6133214" y="5768351"/>
            <a:ext cx="360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C1 – Commit 1 etc.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A142A-5797-41E3-91FC-59AB712F5843}"/>
              </a:ext>
            </a:extLst>
          </p:cNvPr>
          <p:cNvSpPr txBox="1"/>
          <p:nvPr/>
        </p:nvSpPr>
        <p:spPr>
          <a:xfrm>
            <a:off x="919151" y="4897021"/>
            <a:ext cx="40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Master Branch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69BDDDE-E494-4B66-84F9-9DF0120A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8363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4479</TotalTime>
  <Words>1981</Words>
  <Application>Microsoft Office PowerPoint</Application>
  <PresentationFormat>Widescreen</PresentationFormat>
  <Paragraphs>383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Franklin Gothic Book</vt:lpstr>
      <vt:lpstr>Arial Black</vt:lpstr>
      <vt:lpstr>Fira Code</vt:lpstr>
      <vt:lpstr>Arial</vt:lpstr>
      <vt:lpstr>Avenir LT Std 35 Light</vt:lpstr>
      <vt:lpstr>Crop</vt:lpstr>
      <vt:lpstr>Introduction to  Git &amp; GitHub</vt:lpstr>
      <vt:lpstr>Back it* up, like a hard-drive</vt:lpstr>
      <vt:lpstr>What is Git?</vt:lpstr>
      <vt:lpstr>Why Git? </vt:lpstr>
      <vt:lpstr>Why should we use Git?</vt:lpstr>
      <vt:lpstr>Git vs GitHub</vt:lpstr>
      <vt:lpstr>git basics</vt:lpstr>
      <vt:lpstr>Git Basics - Definitions</vt:lpstr>
      <vt:lpstr>Git Basics – The Working Tree</vt:lpstr>
      <vt:lpstr>Git Basics - Branches</vt:lpstr>
      <vt:lpstr>Git Basics - Workflow</vt:lpstr>
      <vt:lpstr>Git Basics - Workflow</vt:lpstr>
      <vt:lpstr>Getting started with Git</vt:lpstr>
      <vt:lpstr>Getting started with Git</vt:lpstr>
      <vt:lpstr>Getting started with Git - config</vt:lpstr>
      <vt:lpstr>Getting started with Git - init</vt:lpstr>
      <vt:lpstr>Getting started with Git - add</vt:lpstr>
      <vt:lpstr>Getting started with Git – commit</vt:lpstr>
      <vt:lpstr>Getting started with Git – log</vt:lpstr>
      <vt:lpstr>Getting started with Git – revert</vt:lpstr>
      <vt:lpstr>Getting started with Git – revert</vt:lpstr>
      <vt:lpstr>Getting started with Git – branches</vt:lpstr>
      <vt:lpstr>Getting started with Git – branches</vt:lpstr>
      <vt:lpstr>Getting started with Git – branches</vt:lpstr>
      <vt:lpstr>Getting started with Git – merge</vt:lpstr>
      <vt:lpstr>PowerPoint Presentation</vt:lpstr>
      <vt:lpstr>Getting Started - GitHub</vt:lpstr>
      <vt:lpstr>Getting Started - GitHub</vt:lpstr>
      <vt:lpstr>Getting Started - GitHub</vt:lpstr>
      <vt:lpstr>.gitignore</vt:lpstr>
      <vt:lpstr>Handling non-essential or secret files</vt:lpstr>
      <vt:lpstr>Handling non-essential or secret files</vt:lpstr>
      <vt:lpstr>Handling non-essential or secret files</vt:lpstr>
      <vt:lpstr>Handling non-essential or secret files</vt:lpstr>
      <vt:lpstr>Wrapping up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Simeon Ramjit</dc:creator>
  <cp:lastModifiedBy>Simeon Ramjit</cp:lastModifiedBy>
  <cp:revision>70</cp:revision>
  <dcterms:created xsi:type="dcterms:W3CDTF">2020-01-08T18:41:26Z</dcterms:created>
  <dcterms:modified xsi:type="dcterms:W3CDTF">2020-01-12T22:28:56Z</dcterms:modified>
</cp:coreProperties>
</file>